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8" r:id="rId3"/>
    <p:sldId id="259" r:id="rId4"/>
    <p:sldId id="260" r:id="rId5"/>
    <p:sldId id="261" r:id="rId6"/>
    <p:sldId id="263" r:id="rId7"/>
    <p:sldId id="264" r:id="rId8"/>
    <p:sldId id="285" r:id="rId9"/>
    <p:sldId id="265" r:id="rId10"/>
    <p:sldId id="266" r:id="rId11"/>
    <p:sldId id="282" r:id="rId12"/>
    <p:sldId id="286" r:id="rId13"/>
    <p:sldId id="290" r:id="rId14"/>
    <p:sldId id="278" r:id="rId15"/>
    <p:sldId id="268" r:id="rId16"/>
    <p:sldId id="269" r:id="rId17"/>
    <p:sldId id="279" r:id="rId18"/>
    <p:sldId id="272" r:id="rId19"/>
    <p:sldId id="273" r:id="rId20"/>
    <p:sldId id="280" r:id="rId21"/>
    <p:sldId id="275" r:id="rId22"/>
    <p:sldId id="276" r:id="rId23"/>
    <p:sldId id="281" r:id="rId24"/>
    <p:sldId id="284" r:id="rId25"/>
    <p:sldId id="283" r:id="rId26"/>
    <p:sldId id="270" r:id="rId27"/>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DC3B32-53AD-4A36-B6C4-3DFA19EF97F2}" type="datetimeFigureOut">
              <a:rPr lang="lv-LV" smtClean="0"/>
              <a:t>01.11.2023</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C1CAD-25BE-4912-A4D0-636812441B58}" type="slidenum">
              <a:rPr lang="lv-LV" smtClean="0"/>
              <a:t>‹#›</a:t>
            </a:fld>
            <a:endParaRPr lang="lv-LV"/>
          </a:p>
        </p:txBody>
      </p:sp>
    </p:spTree>
    <p:extLst>
      <p:ext uri="{BB962C8B-B14F-4D97-AF65-F5344CB8AC3E}">
        <p14:creationId xmlns:p14="http://schemas.microsoft.com/office/powerpoint/2010/main" val="21774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9F7C1CAD-25BE-4912-A4D0-636812441B58}" type="slidenum">
              <a:rPr lang="lv-LV" smtClean="0"/>
              <a:t>16</a:t>
            </a:fld>
            <a:endParaRPr lang="lv-LV"/>
          </a:p>
        </p:txBody>
      </p:sp>
    </p:spTree>
    <p:extLst>
      <p:ext uri="{BB962C8B-B14F-4D97-AF65-F5344CB8AC3E}">
        <p14:creationId xmlns:p14="http://schemas.microsoft.com/office/powerpoint/2010/main" val="253257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9F7C1CAD-25BE-4912-A4D0-636812441B58}" type="slidenum">
              <a:rPr lang="lv-LV" smtClean="0"/>
              <a:t>26</a:t>
            </a:fld>
            <a:endParaRPr lang="lv-LV"/>
          </a:p>
        </p:txBody>
      </p:sp>
    </p:spTree>
    <p:extLst>
      <p:ext uri="{BB962C8B-B14F-4D97-AF65-F5344CB8AC3E}">
        <p14:creationId xmlns:p14="http://schemas.microsoft.com/office/powerpoint/2010/main" val="405074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5534F0-3CA5-458F-8EE9-049FB403D91D}" type="datetimeFigureOut">
              <a:rPr lang="lv-LV" smtClean="0"/>
              <a:t>01.11.2023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779E2DE-18D0-4FED-8852-7F3574AA72B6}" type="slidenum">
              <a:rPr lang="lv-LV" smtClean="0"/>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34F0-3CA5-458F-8EE9-049FB403D91D}" type="datetimeFigureOut">
              <a:rPr lang="lv-LV" smtClean="0"/>
              <a:t>01.11.2023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779E2DE-18D0-4FED-8852-7F3574AA72B6}" type="slidenum">
              <a:rPr lang="lv-LV" smtClean="0"/>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34F0-3CA5-458F-8EE9-049FB403D91D}" type="datetimeFigureOut">
              <a:rPr lang="lv-LV" smtClean="0"/>
              <a:t>01.11.2023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779E2DE-18D0-4FED-8852-7F3574AA72B6}" type="slidenum">
              <a:rPr lang="lv-LV" smtClean="0"/>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5534F0-3CA5-458F-8EE9-049FB403D91D}" type="datetimeFigureOut">
              <a:rPr lang="lv-LV" smtClean="0"/>
              <a:t>01.11.2023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779E2DE-18D0-4FED-8852-7F3574AA72B6}" type="slidenum">
              <a:rPr lang="lv-LV" smtClean="0"/>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2F5534F0-3CA5-458F-8EE9-049FB403D91D}" type="datetimeFigureOut">
              <a:rPr lang="lv-LV" smtClean="0"/>
              <a:t>01.11.2023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779E2DE-18D0-4FED-8852-7F3574AA72B6}" type="slidenum">
              <a:rPr lang="lv-LV" smtClean="0"/>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5534F0-3CA5-458F-8EE9-049FB403D91D}" type="datetimeFigureOut">
              <a:rPr lang="lv-LV" smtClean="0"/>
              <a:t>01.11.2023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779E2DE-18D0-4FED-8852-7F3574AA72B6}" type="slidenum">
              <a:rPr lang="lv-LV" smtClean="0"/>
              <a:t>‹#›</a:t>
            </a:fld>
            <a:endParaRPr lang="lv-LV"/>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5534F0-3CA5-458F-8EE9-049FB403D91D}" type="datetimeFigureOut">
              <a:rPr lang="lv-LV" smtClean="0"/>
              <a:t>01.11.2023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4779E2DE-18D0-4FED-8852-7F3574AA72B6}" type="slidenum">
              <a:rPr lang="lv-LV" smtClean="0"/>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534F0-3CA5-458F-8EE9-049FB403D91D}" type="datetimeFigureOut">
              <a:rPr lang="lv-LV" smtClean="0"/>
              <a:t>01.11.2023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4779E2DE-18D0-4FED-8852-7F3574AA72B6}" type="slidenum">
              <a:rPr lang="lv-LV" smtClean="0"/>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534F0-3CA5-458F-8EE9-049FB403D91D}" type="datetimeFigureOut">
              <a:rPr lang="lv-LV" smtClean="0"/>
              <a:t>01.11.2023</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4779E2DE-18D0-4FED-8852-7F3574AA72B6}" type="slidenum">
              <a:rPr lang="lv-LV" smtClean="0"/>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2F5534F0-3CA5-458F-8EE9-049FB403D91D}" type="datetimeFigureOut">
              <a:rPr lang="lv-LV" smtClean="0"/>
              <a:t>01.11.2023</a:t>
            </a:fld>
            <a:endParaRPr lang="lv-LV"/>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lv-LV"/>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779E2DE-18D0-4FED-8852-7F3574AA72B6}" type="slidenum">
              <a:rPr lang="lv-LV" smtClean="0"/>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34F0-3CA5-458F-8EE9-049FB403D91D}" type="datetimeFigureOut">
              <a:rPr lang="lv-LV" smtClean="0"/>
              <a:t>01.11.2023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779E2DE-18D0-4FED-8852-7F3574AA72B6}" type="slidenum">
              <a:rPr lang="lv-LV" smtClean="0"/>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2F5534F0-3CA5-458F-8EE9-049FB403D91D}" type="datetimeFigureOut">
              <a:rPr lang="lv-LV" smtClean="0"/>
              <a:t>01.11.2023</a:t>
            </a:fld>
            <a:endParaRPr lang="lv-LV"/>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lv-LV"/>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779E2DE-18D0-4FED-8852-7F3574AA72B6}" type="slidenum">
              <a:rPr lang="lv-LV" smtClean="0"/>
              <a:t>‹#›</a:t>
            </a:fld>
            <a:endParaRPr lang="lv-L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tests.dreamfoundation.eu/career-test/page1?locale=lv" TargetMode="External"/><Relationship Id="rId2" Type="http://schemas.openxmlformats.org/officeDocument/2006/relationships/hyperlink" Target="https://testi.niid.l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err="1" smtClean="0"/>
              <a:t>Portfolio</a:t>
            </a:r>
            <a:r>
              <a:rPr lang="lv-LV" dirty="0" smtClean="0"/>
              <a:t> </a:t>
            </a:r>
            <a:endParaRPr lang="lv-LV" dirty="0"/>
          </a:p>
        </p:txBody>
      </p:sp>
      <p:sp>
        <p:nvSpPr>
          <p:cNvPr id="3" name="Subtitle 2"/>
          <p:cNvSpPr>
            <a:spLocks noGrp="1"/>
          </p:cNvSpPr>
          <p:nvPr>
            <p:ph type="subTitle" idx="1"/>
          </p:nvPr>
        </p:nvSpPr>
        <p:spPr/>
        <p:txBody>
          <a:bodyPr/>
          <a:lstStyle/>
          <a:p>
            <a:r>
              <a:rPr lang="lv-LV" dirty="0" err="1" smtClean="0"/>
              <a:t>Ogrs</a:t>
            </a:r>
            <a:r>
              <a:rPr lang="lv-LV" dirty="0" smtClean="0"/>
              <a:t> tehnikums</a:t>
            </a:r>
            <a:endParaRPr lang="lv-LV" dirty="0"/>
          </a:p>
        </p:txBody>
      </p:sp>
      <p:pic>
        <p:nvPicPr>
          <p:cNvPr id="4" name="Picture 3"/>
          <p:cNvPicPr>
            <a:picLocks noChangeAspect="1"/>
          </p:cNvPicPr>
          <p:nvPr/>
        </p:nvPicPr>
        <p:blipFill>
          <a:blip r:embed="rId2"/>
          <a:stretch>
            <a:fillRect/>
          </a:stretch>
        </p:blipFill>
        <p:spPr>
          <a:xfrm>
            <a:off x="107504" y="116632"/>
            <a:ext cx="1114840" cy="1167928"/>
          </a:xfrm>
          <a:prstGeom prst="rect">
            <a:avLst/>
          </a:prstGeom>
        </p:spPr>
      </p:pic>
    </p:spTree>
    <p:extLst>
      <p:ext uri="{BB962C8B-B14F-4D97-AF65-F5344CB8AC3E}">
        <p14:creationId xmlns:p14="http://schemas.microsoft.com/office/powerpoint/2010/main" val="2417523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2400" dirty="0" smtClean="0"/>
              <a:t>.</a:t>
            </a:r>
            <a:endParaRPr lang="lv-LV" sz="2400" dirty="0"/>
          </a:p>
        </p:txBody>
      </p:sp>
      <p:sp>
        <p:nvSpPr>
          <p:cNvPr id="3" name="Content Placeholder 2"/>
          <p:cNvSpPr>
            <a:spLocks noGrp="1"/>
          </p:cNvSpPr>
          <p:nvPr>
            <p:ph idx="1"/>
          </p:nvPr>
        </p:nvSpPr>
        <p:spPr>
          <a:xfrm>
            <a:off x="1315586" y="404664"/>
            <a:ext cx="7520940" cy="3579849"/>
          </a:xfrm>
        </p:spPr>
        <p:txBody>
          <a:bodyPr/>
          <a:lstStyle/>
          <a:p>
            <a:pPr marL="0" lvl="0" indent="0" algn="ctr">
              <a:lnSpc>
                <a:spcPct val="115000"/>
              </a:lnSpc>
              <a:spcAft>
                <a:spcPts val="1000"/>
              </a:spcAft>
            </a:pPr>
            <a:endParaRPr lang="lv-LV" sz="2000" dirty="0" smtClean="0">
              <a:latin typeface="Times New Roman"/>
              <a:ea typeface="Calibri"/>
              <a:cs typeface="Times New Roman"/>
            </a:endParaRPr>
          </a:p>
          <a:p>
            <a:pPr marL="0" lvl="0" indent="0" algn="r">
              <a:lnSpc>
                <a:spcPct val="115000"/>
              </a:lnSpc>
              <a:spcAft>
                <a:spcPts val="1000"/>
              </a:spcAft>
            </a:pPr>
            <a:r>
              <a:rPr lang="lv-LV" sz="2800" dirty="0">
                <a:latin typeface="Times New Roman"/>
                <a:ea typeface="Calibri"/>
                <a:cs typeface="Times New Roman"/>
              </a:rPr>
              <a:t>1</a:t>
            </a:r>
            <a:r>
              <a:rPr lang="lv-LV" sz="2800" dirty="0" smtClean="0">
                <a:latin typeface="Times New Roman"/>
                <a:ea typeface="Calibri"/>
                <a:cs typeface="Times New Roman"/>
              </a:rPr>
              <a:t>. Pašnovērtējums </a:t>
            </a:r>
            <a:endParaRPr lang="lv-LV" sz="2800" dirty="0">
              <a:latin typeface="Calibri"/>
              <a:ea typeface="Calibri"/>
              <a:cs typeface="Times New Roman"/>
            </a:endParaRPr>
          </a:p>
          <a:p>
            <a:endParaRPr lang="lv-LV" dirty="0"/>
          </a:p>
        </p:txBody>
      </p:sp>
      <p:pic>
        <p:nvPicPr>
          <p:cNvPr id="1026" name="Picture 2" descr="http://2.bp.blogspot.com/-OWrU-9nIbxM/Uxc3W_qiXOI/AAAAAAAAAOk/l_d6bMmtpMA/s1600/Vladislavs+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601"/>
            <a:ext cx="5076056" cy="5076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649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lv-LV" dirty="0" smtClean="0">
                <a:latin typeface="Times New Roman" panose="02020603050405020304" pitchFamily="18" charset="0"/>
                <a:cs typeface="Times New Roman" panose="02020603050405020304" pitchFamily="18" charset="0"/>
              </a:rPr>
              <a:t>Novērtē sevi katru </a:t>
            </a:r>
            <a:br>
              <a:rPr lang="lv-LV" dirty="0" smtClean="0">
                <a:latin typeface="Times New Roman" panose="02020603050405020304" pitchFamily="18" charset="0"/>
                <a:cs typeface="Times New Roman" panose="02020603050405020304" pitchFamily="18" charset="0"/>
              </a:rPr>
            </a:br>
            <a:r>
              <a:rPr lang="lv-LV" dirty="0" smtClean="0">
                <a:latin typeface="Times New Roman" panose="02020603050405020304" pitchFamily="18" charset="0"/>
                <a:cs typeface="Times New Roman" panose="02020603050405020304" pitchFamily="18" charset="0"/>
              </a:rPr>
              <a:t>mācību gadu!</a:t>
            </a:r>
            <a:endParaRPr lang="lv-LV"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488226"/>
              </p:ext>
            </p:extLst>
          </p:nvPr>
        </p:nvGraphicFramePr>
        <p:xfrm>
          <a:off x="395536" y="188640"/>
          <a:ext cx="3744416" cy="4572000"/>
        </p:xfrm>
        <a:graphic>
          <a:graphicData uri="http://schemas.openxmlformats.org/drawingml/2006/table">
            <a:tbl>
              <a:tblPr firstRow="1" bandRow="1">
                <a:tableStyleId>{5C22544A-7EE6-4342-B048-85BDC9FD1C3A}</a:tableStyleId>
              </a:tblPr>
              <a:tblGrid>
                <a:gridCol w="1894234">
                  <a:extLst>
                    <a:ext uri="{9D8B030D-6E8A-4147-A177-3AD203B41FA5}">
                      <a16:colId xmlns:a16="http://schemas.microsoft.com/office/drawing/2014/main" val="20000"/>
                    </a:ext>
                  </a:extLst>
                </a:gridCol>
                <a:gridCol w="1850182">
                  <a:extLst>
                    <a:ext uri="{9D8B030D-6E8A-4147-A177-3AD203B41FA5}">
                      <a16:colId xmlns:a16="http://schemas.microsoft.com/office/drawing/2014/main" val="20001"/>
                    </a:ext>
                  </a:extLst>
                </a:gridCol>
              </a:tblGrid>
              <a:tr h="1800200">
                <a:tc>
                  <a:txBody>
                    <a:bodyPr/>
                    <a:lstStyle/>
                    <a:p>
                      <a:r>
                        <a:rPr lang="lv-LV" dirty="0" smtClean="0">
                          <a:solidFill>
                            <a:schemeClr val="tx1"/>
                          </a:solidFill>
                        </a:rPr>
                        <a:t>Stiprās puses</a:t>
                      </a:r>
                    </a:p>
                    <a:p>
                      <a:pPr marL="0" indent="0">
                        <a:buFont typeface="Wingdings" panose="05000000000000000000" pitchFamily="2" charset="2"/>
                        <a:buNone/>
                      </a:pPr>
                      <a:endParaRPr lang="lv-LV" dirty="0" smtClean="0">
                        <a:solidFill>
                          <a:schemeClr val="tx1"/>
                        </a:solidFill>
                      </a:endParaRPr>
                    </a:p>
                    <a:p>
                      <a:pPr marL="285750" indent="-285750">
                        <a:buFont typeface="Wingdings" panose="05000000000000000000" pitchFamily="2" charset="2"/>
                        <a:buChar char="q"/>
                      </a:pPr>
                      <a:endParaRPr lang="lv-LV" dirty="0" smtClean="0">
                        <a:solidFill>
                          <a:schemeClr val="tx1"/>
                        </a:solidFill>
                      </a:endParaRPr>
                    </a:p>
                    <a:p>
                      <a:endParaRPr lang="lv-LV" dirty="0" smtClean="0">
                        <a:solidFill>
                          <a:schemeClr val="tx1"/>
                        </a:solidFill>
                      </a:endParaRPr>
                    </a:p>
                    <a:p>
                      <a:endParaRPr lang="lv-LV" dirty="0" smtClean="0">
                        <a:solidFill>
                          <a:schemeClr val="tx1"/>
                        </a:solidFill>
                      </a:endParaRPr>
                    </a:p>
                    <a:p>
                      <a:pPr algn="ctr"/>
                      <a:endParaRPr lang="lv-LV" dirty="0" smtClean="0">
                        <a:solidFill>
                          <a:schemeClr val="tx1"/>
                        </a:solidFill>
                      </a:endParaRPr>
                    </a:p>
                    <a:p>
                      <a:endParaRPr lang="lv-LV" dirty="0" smtClean="0">
                        <a:solidFill>
                          <a:schemeClr val="tx1"/>
                        </a:solidFill>
                      </a:endParaRPr>
                    </a:p>
                    <a:p>
                      <a:endParaRPr lang="lv-LV" dirty="0">
                        <a:solidFill>
                          <a:schemeClr val="tx1"/>
                        </a:solidFill>
                      </a:endParaRPr>
                    </a:p>
                  </a:txBody>
                  <a:tcPr>
                    <a:solidFill>
                      <a:schemeClr val="bg2">
                        <a:lumMod val="90000"/>
                      </a:schemeClr>
                    </a:solidFill>
                  </a:tcPr>
                </a:tc>
                <a:tc>
                  <a:txBody>
                    <a:bodyPr/>
                    <a:lstStyle/>
                    <a:p>
                      <a:r>
                        <a:rPr lang="lv-LV" dirty="0" smtClean="0">
                          <a:solidFill>
                            <a:schemeClr val="tx1"/>
                          </a:solidFill>
                        </a:rPr>
                        <a:t>Vājās puses</a:t>
                      </a:r>
                      <a:endParaRPr lang="lv-LV" dirty="0">
                        <a:solidFill>
                          <a:schemeClr val="tx1"/>
                        </a:solidFill>
                      </a:endParaRPr>
                    </a:p>
                  </a:txBody>
                  <a:tcPr>
                    <a:solidFill>
                      <a:schemeClr val="bg2">
                        <a:lumMod val="90000"/>
                      </a:schemeClr>
                    </a:solidFill>
                  </a:tcPr>
                </a:tc>
                <a:extLst>
                  <a:ext uri="{0D108BD9-81ED-4DB2-BD59-A6C34878D82A}">
                    <a16:rowId xmlns:a16="http://schemas.microsoft.com/office/drawing/2014/main" val="10000"/>
                  </a:ext>
                </a:extLst>
              </a:tr>
              <a:tr h="1800200">
                <a:tc>
                  <a:txBody>
                    <a:bodyPr/>
                    <a:lstStyle/>
                    <a:p>
                      <a:r>
                        <a:rPr lang="lv-LV" b="1" dirty="0" smtClean="0">
                          <a:solidFill>
                            <a:schemeClr val="tx1"/>
                          </a:solidFill>
                        </a:rPr>
                        <a:t>Iespējas</a:t>
                      </a:r>
                    </a:p>
                    <a:p>
                      <a:endParaRPr lang="lv-LV" b="1" dirty="0" smtClean="0">
                        <a:solidFill>
                          <a:schemeClr val="tx1"/>
                        </a:solidFill>
                      </a:endParaRPr>
                    </a:p>
                    <a:p>
                      <a:endParaRPr lang="lv-LV" b="1" dirty="0" smtClean="0">
                        <a:solidFill>
                          <a:schemeClr val="tx1"/>
                        </a:solidFill>
                      </a:endParaRPr>
                    </a:p>
                    <a:p>
                      <a:endParaRPr lang="lv-LV" b="1" dirty="0" smtClean="0">
                        <a:solidFill>
                          <a:schemeClr val="tx1"/>
                        </a:solidFill>
                      </a:endParaRPr>
                    </a:p>
                    <a:p>
                      <a:endParaRPr lang="lv-LV" b="1" dirty="0" smtClean="0">
                        <a:solidFill>
                          <a:schemeClr val="tx1"/>
                        </a:solidFill>
                      </a:endParaRPr>
                    </a:p>
                    <a:p>
                      <a:endParaRPr lang="lv-LV" b="1" dirty="0" smtClean="0">
                        <a:solidFill>
                          <a:schemeClr val="tx1"/>
                        </a:solidFill>
                      </a:endParaRPr>
                    </a:p>
                    <a:p>
                      <a:endParaRPr lang="lv-LV" b="1" dirty="0" smtClean="0">
                        <a:solidFill>
                          <a:schemeClr val="tx1"/>
                        </a:solidFill>
                      </a:endParaRPr>
                    </a:p>
                    <a:p>
                      <a:endParaRPr lang="lv-LV" b="1" dirty="0">
                        <a:solidFill>
                          <a:schemeClr val="tx1"/>
                        </a:solidFill>
                      </a:endParaRPr>
                    </a:p>
                  </a:txBody>
                  <a:tcPr>
                    <a:solidFill>
                      <a:schemeClr val="bg2">
                        <a:lumMod val="90000"/>
                      </a:schemeClr>
                    </a:solidFill>
                  </a:tcPr>
                </a:tc>
                <a:tc>
                  <a:txBody>
                    <a:bodyPr/>
                    <a:lstStyle/>
                    <a:p>
                      <a:r>
                        <a:rPr lang="lv-LV" b="1" dirty="0" smtClean="0">
                          <a:solidFill>
                            <a:schemeClr val="tx1"/>
                          </a:solidFill>
                        </a:rPr>
                        <a:t>Draudi</a:t>
                      </a:r>
                      <a:endParaRPr lang="lv-LV" b="1" dirty="0">
                        <a:solidFill>
                          <a:schemeClr val="tx1"/>
                        </a:solidFill>
                      </a:endParaRPr>
                    </a:p>
                  </a:txBody>
                  <a:tcPr>
                    <a:solidFill>
                      <a:schemeClr val="bg2">
                        <a:lumMod val="9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60001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latin typeface="Times New Roman" panose="02020603050405020304" pitchFamily="18" charset="0"/>
                <a:cs typeface="Times New Roman" panose="02020603050405020304" pitchFamily="18" charset="0"/>
              </a:rPr>
              <a:t>Sevis izzināšana</a:t>
            </a:r>
            <a:endParaRPr lang="lv-LV"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2960" y="1340768"/>
            <a:ext cx="7520940" cy="3339709"/>
          </a:xfrm>
        </p:spPr>
        <p:txBody>
          <a:bodyPr/>
          <a:lstStyle/>
          <a:p>
            <a:r>
              <a:rPr lang="lv-LV" dirty="0" smtClean="0"/>
              <a:t>1. Noskaidro </a:t>
            </a:r>
            <a:r>
              <a:rPr lang="lv-LV" dirty="0"/>
              <a:t>savas intereses, spējas un vērtības</a:t>
            </a:r>
          </a:p>
          <a:p>
            <a:endParaRPr lang="lv-LV" dirty="0"/>
          </a:p>
          <a:p>
            <a:r>
              <a:rPr lang="lv-LV" dirty="0">
                <a:hlinkClick r:id="rId2"/>
              </a:rPr>
              <a:t>https://testi.niid.lv</a:t>
            </a:r>
            <a:r>
              <a:rPr lang="lv-LV" dirty="0" smtClean="0">
                <a:hlinkClick r:id="rId2"/>
              </a:rPr>
              <a:t>/</a:t>
            </a:r>
            <a:endParaRPr lang="lv-LV" dirty="0" smtClean="0"/>
          </a:p>
          <a:p>
            <a:endParaRPr lang="lv-LV" dirty="0"/>
          </a:p>
          <a:p>
            <a:r>
              <a:rPr lang="lv-LV" dirty="0" smtClean="0">
                <a:latin typeface="Times New Roman" panose="02020603050405020304" pitchFamily="18" charset="0"/>
                <a:cs typeface="Times New Roman" panose="02020603050405020304" pitchFamily="18" charset="0"/>
              </a:rPr>
              <a:t>2. Profesionālās prasmes</a:t>
            </a:r>
          </a:p>
          <a:p>
            <a:endParaRPr lang="lv-LV" dirty="0">
              <a:latin typeface="Times New Roman" panose="02020603050405020304" pitchFamily="18" charset="0"/>
              <a:cs typeface="Times New Roman" panose="02020603050405020304" pitchFamily="18" charset="0"/>
            </a:endParaRPr>
          </a:p>
          <a:p>
            <a:r>
              <a:rPr lang="lv-LV" u="sng" dirty="0">
                <a:solidFill>
                  <a:srgbClr val="0000FF"/>
                </a:solidFill>
                <a:latin typeface="Times New Roman"/>
                <a:ea typeface="Calibri"/>
                <a:cs typeface="Times New Roman"/>
                <a:hlinkClick r:id="rId3"/>
              </a:rPr>
              <a:t>http://tests.dreamfoundation.eu/career-test/page1?locale=lv</a:t>
            </a:r>
            <a:endParaRPr lang="lv-LV" sz="1400" dirty="0">
              <a:latin typeface="Calibri"/>
              <a:ea typeface="Calibri"/>
              <a:cs typeface="Times New Roman"/>
            </a:endParaRPr>
          </a:p>
          <a:p>
            <a:endParaRPr lang="lv-LV" dirty="0" smtClean="0">
              <a:latin typeface="Times New Roman" panose="02020603050405020304" pitchFamily="18" charset="0"/>
              <a:cs typeface="Times New Roman" panose="02020603050405020304" pitchFamily="18" charset="0"/>
            </a:endParaRPr>
          </a:p>
          <a:p>
            <a:endParaRPr lang="lv-LV" dirty="0" smtClean="0"/>
          </a:p>
          <a:p>
            <a:endParaRPr lang="lv-LV" dirty="0"/>
          </a:p>
          <a:p>
            <a:endParaRPr lang="lv-LV" dirty="0"/>
          </a:p>
        </p:txBody>
      </p:sp>
    </p:spTree>
    <p:extLst>
      <p:ext uri="{BB962C8B-B14F-4D97-AF65-F5344CB8AC3E}">
        <p14:creationId xmlns:p14="http://schemas.microsoft.com/office/powerpoint/2010/main" val="661696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4287376"/>
          </a:xfrm>
        </p:spPr>
        <p:txBody>
          <a:bodyPr/>
          <a:lstStyle/>
          <a:p>
            <a:pPr algn="ctr"/>
            <a:r>
              <a:rPr lang="lv-LV" b="1" dirty="0">
                <a:latin typeface="Times New Roman" panose="02020603050405020304" pitchFamily="18" charset="0"/>
                <a:cs typeface="Times New Roman" panose="02020603050405020304" pitchFamily="18" charset="0"/>
              </a:rPr>
              <a:t>Pašnovērtējuma testu </a:t>
            </a:r>
            <a:r>
              <a:rPr lang="lv-LV" b="1" dirty="0" smtClean="0">
                <a:latin typeface="Times New Roman" panose="02020603050405020304" pitchFamily="18" charset="0"/>
                <a:cs typeface="Times New Roman" panose="02020603050405020304" pitchFamily="18" charset="0"/>
              </a:rPr>
              <a:t>izpildi</a:t>
            </a:r>
            <a:br>
              <a:rPr lang="lv-LV" b="1" dirty="0" smtClean="0">
                <a:latin typeface="Times New Roman" panose="02020603050405020304" pitchFamily="18" charset="0"/>
                <a:cs typeface="Times New Roman" panose="02020603050405020304" pitchFamily="18" charset="0"/>
              </a:rPr>
            </a:br>
            <a:r>
              <a:rPr lang="lv-LV" dirty="0">
                <a:latin typeface="Times New Roman" panose="02020603050405020304" pitchFamily="18" charset="0"/>
                <a:cs typeface="Times New Roman" panose="02020603050405020304" pitchFamily="18" charset="0"/>
              </a:rPr>
              <a:t/>
            </a:r>
            <a:br>
              <a:rPr lang="lv-LV" dirty="0">
                <a:latin typeface="Times New Roman" panose="02020603050405020304" pitchFamily="18" charset="0"/>
                <a:cs typeface="Times New Roman" panose="02020603050405020304" pitchFamily="18" charset="0"/>
              </a:rPr>
            </a:br>
            <a:r>
              <a:rPr lang="lv-LV" dirty="0" smtClean="0">
                <a:latin typeface="Times New Roman" panose="02020603050405020304" pitchFamily="18" charset="0"/>
                <a:cs typeface="Times New Roman" panose="02020603050405020304" pitchFamily="18" charset="0"/>
              </a:rPr>
              <a:t> </a:t>
            </a:r>
            <a:r>
              <a:rPr lang="lv-LV" dirty="0">
                <a:latin typeface="Times New Roman" panose="02020603050405020304" pitchFamily="18" charset="0"/>
                <a:cs typeface="Times New Roman" panose="02020603050405020304" pitchFamily="18" charset="0"/>
              </a:rPr>
              <a:t>koordinē saskarsmes, sociālo un pilsonisko prasmju skolotājs </a:t>
            </a:r>
            <a:br>
              <a:rPr lang="lv-LV" dirty="0">
                <a:latin typeface="Times New Roman" panose="02020603050405020304" pitchFamily="18" charset="0"/>
                <a:cs typeface="Times New Roman" panose="02020603050405020304" pitchFamily="18" charset="0"/>
              </a:rPr>
            </a:br>
            <a:r>
              <a:rPr lang="lv-LV" dirty="0">
                <a:latin typeface="Times New Roman" panose="02020603050405020304" pitchFamily="18" charset="0"/>
                <a:cs typeface="Times New Roman" panose="02020603050405020304" pitchFamily="18" charset="0"/>
              </a:rPr>
              <a:t>vai </a:t>
            </a:r>
            <a:br>
              <a:rPr lang="lv-LV" dirty="0">
                <a:latin typeface="Times New Roman" panose="02020603050405020304" pitchFamily="18" charset="0"/>
                <a:cs typeface="Times New Roman" panose="02020603050405020304" pitchFamily="18" charset="0"/>
              </a:rPr>
            </a:br>
            <a:r>
              <a:rPr lang="lv-LV" dirty="0">
                <a:latin typeface="Times New Roman" panose="02020603050405020304" pitchFamily="18" charset="0"/>
                <a:cs typeface="Times New Roman" panose="02020603050405020304" pitchFamily="18" charset="0"/>
              </a:rPr>
              <a:t>grupu audzinātājs.</a:t>
            </a:r>
            <a:br>
              <a:rPr lang="lv-LV" dirty="0">
                <a:latin typeface="Times New Roman" panose="02020603050405020304" pitchFamily="18" charset="0"/>
                <a:cs typeface="Times New Roman" panose="02020603050405020304" pitchFamily="18" charset="0"/>
              </a:rPr>
            </a:br>
            <a:r>
              <a:rPr lang="lv-LV" dirty="0" smtClean="0">
                <a:latin typeface="Times New Roman" panose="02020603050405020304" pitchFamily="18" charset="0"/>
                <a:cs typeface="Times New Roman" panose="02020603050405020304" pitchFamily="18" charset="0"/>
              </a:rPr>
              <a:t/>
            </a:r>
            <a:br>
              <a:rPr lang="lv-LV" dirty="0" smtClean="0">
                <a:latin typeface="Times New Roman" panose="02020603050405020304" pitchFamily="18" charset="0"/>
                <a:cs typeface="Times New Roman" panose="02020603050405020304" pitchFamily="18" charset="0"/>
              </a:rPr>
            </a:br>
            <a:r>
              <a:rPr lang="lv-LV" dirty="0">
                <a:latin typeface="Times New Roman" panose="02020603050405020304" pitchFamily="18" charset="0"/>
                <a:cs typeface="Times New Roman" panose="02020603050405020304" pitchFamily="18" charset="0"/>
              </a:rPr>
              <a:t/>
            </a:r>
            <a:br>
              <a:rPr lang="lv-LV" dirty="0">
                <a:latin typeface="Times New Roman" panose="02020603050405020304" pitchFamily="18" charset="0"/>
                <a:cs typeface="Times New Roman" panose="02020603050405020304" pitchFamily="18" charset="0"/>
              </a:rPr>
            </a:br>
            <a:endParaRPr lang="lv-LV" dirty="0"/>
          </a:p>
        </p:txBody>
      </p:sp>
    </p:spTree>
    <p:extLst>
      <p:ext uri="{BB962C8B-B14F-4D97-AF65-F5344CB8AC3E}">
        <p14:creationId xmlns:p14="http://schemas.microsoft.com/office/powerpoint/2010/main" val="1833060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20688"/>
            <a:ext cx="7776864" cy="4857740"/>
          </a:xfrm>
          <a:prstGeom prst="rect">
            <a:avLst/>
          </a:prstGeom>
        </p:spPr>
        <p:txBody>
          <a:bodyPr wrap="square">
            <a:spAutoFit/>
          </a:bodyPr>
          <a:lstStyle/>
          <a:p>
            <a:pPr lvl="0">
              <a:lnSpc>
                <a:spcPct val="115000"/>
              </a:lnSpc>
              <a:spcBef>
                <a:spcPts val="800"/>
              </a:spcBef>
            </a:pPr>
            <a:r>
              <a:rPr lang="lv-LV" sz="2800" b="1" dirty="0">
                <a:solidFill>
                  <a:srgbClr val="000000"/>
                </a:solidFill>
                <a:latin typeface="Times New Roman"/>
                <a:ea typeface="Calibri"/>
                <a:cs typeface="Times New Roman"/>
              </a:rPr>
              <a:t>2</a:t>
            </a:r>
            <a:r>
              <a:rPr lang="lv-LV" sz="2800" dirty="0" smtClean="0">
                <a:solidFill>
                  <a:srgbClr val="000000"/>
                </a:solidFill>
                <a:latin typeface="Times New Roman"/>
                <a:ea typeface="Calibri"/>
                <a:cs typeface="Times New Roman"/>
              </a:rPr>
              <a:t>. </a:t>
            </a:r>
            <a:r>
              <a:rPr lang="lv-LV" sz="2800" dirty="0">
                <a:solidFill>
                  <a:srgbClr val="000000"/>
                </a:solidFill>
                <a:latin typeface="Times New Roman"/>
                <a:ea typeface="Calibri"/>
                <a:cs typeface="Times New Roman"/>
              </a:rPr>
              <a:t>CV :</a:t>
            </a:r>
          </a:p>
          <a:p>
            <a:pPr lvl="0">
              <a:lnSpc>
                <a:spcPct val="115000"/>
              </a:lnSpc>
              <a:spcBef>
                <a:spcPts val="800"/>
              </a:spcBef>
            </a:pPr>
            <a:endParaRPr lang="lv-LV" sz="2400" dirty="0">
              <a:solidFill>
                <a:srgbClr val="000000"/>
              </a:solidFill>
              <a:latin typeface="Calibri"/>
              <a:ea typeface="Calibri"/>
              <a:cs typeface="Times New Roman"/>
            </a:endParaRPr>
          </a:p>
          <a:p>
            <a:pPr marL="342900" lvl="0" indent="-342900">
              <a:lnSpc>
                <a:spcPct val="115000"/>
              </a:lnSpc>
              <a:spcBef>
                <a:spcPts val="800"/>
              </a:spcBef>
              <a:buFont typeface="Wingdings"/>
              <a:buChar char=""/>
            </a:pPr>
            <a:r>
              <a:rPr lang="lv-LV" sz="2400" b="1" dirty="0">
                <a:solidFill>
                  <a:srgbClr val="000000"/>
                </a:solidFill>
                <a:latin typeface="Times New Roman"/>
                <a:ea typeface="Calibri"/>
                <a:cs typeface="Times New Roman"/>
              </a:rPr>
              <a:t>latviešu valodā </a:t>
            </a:r>
            <a:r>
              <a:rPr lang="lv-LV" sz="2400" dirty="0">
                <a:solidFill>
                  <a:srgbClr val="000000"/>
                </a:solidFill>
                <a:latin typeface="Times New Roman"/>
                <a:ea typeface="Calibri"/>
                <a:cs typeface="Times New Roman"/>
              </a:rPr>
              <a:t>(koordinē un vērtē latviešu valodas skolotājs);</a:t>
            </a:r>
            <a:endParaRPr lang="lv-LV" sz="2400" dirty="0">
              <a:solidFill>
                <a:srgbClr val="000000"/>
              </a:solidFill>
              <a:latin typeface="Calibri"/>
              <a:ea typeface="Calibri"/>
              <a:cs typeface="Times New Roman"/>
            </a:endParaRPr>
          </a:p>
          <a:p>
            <a:pPr marL="342900" lvl="0" indent="-342900">
              <a:lnSpc>
                <a:spcPct val="115000"/>
              </a:lnSpc>
              <a:spcBef>
                <a:spcPts val="800"/>
              </a:spcBef>
              <a:buFont typeface="Wingdings"/>
              <a:buChar char=""/>
            </a:pPr>
            <a:r>
              <a:rPr lang="lv-LV" sz="2400" b="1" dirty="0">
                <a:solidFill>
                  <a:srgbClr val="000000"/>
                </a:solidFill>
                <a:latin typeface="Times New Roman"/>
                <a:ea typeface="Calibri"/>
                <a:cs typeface="Times New Roman"/>
              </a:rPr>
              <a:t>krievu valodā </a:t>
            </a:r>
            <a:r>
              <a:rPr lang="lv-LV" sz="2400" dirty="0">
                <a:solidFill>
                  <a:srgbClr val="000000"/>
                </a:solidFill>
                <a:latin typeface="Times New Roman"/>
                <a:ea typeface="Calibri"/>
                <a:cs typeface="Times New Roman"/>
              </a:rPr>
              <a:t>(koordinē un vērtē krievu valodas skolotājs);</a:t>
            </a:r>
            <a:endParaRPr lang="lv-LV" sz="2400" dirty="0">
              <a:solidFill>
                <a:srgbClr val="000000"/>
              </a:solidFill>
              <a:latin typeface="Calibri"/>
              <a:ea typeface="Calibri"/>
              <a:cs typeface="Times New Roman"/>
            </a:endParaRPr>
          </a:p>
          <a:p>
            <a:pPr marL="342900" lvl="0" indent="-342900">
              <a:lnSpc>
                <a:spcPct val="115000"/>
              </a:lnSpc>
              <a:spcBef>
                <a:spcPts val="800"/>
              </a:spcBef>
              <a:spcAft>
                <a:spcPts val="1000"/>
              </a:spcAft>
              <a:buFont typeface="Wingdings"/>
              <a:buChar char=""/>
            </a:pPr>
            <a:r>
              <a:rPr lang="lv-LV" sz="2400" b="1" dirty="0">
                <a:solidFill>
                  <a:srgbClr val="000000"/>
                </a:solidFill>
                <a:latin typeface="Times New Roman"/>
                <a:ea typeface="Calibri"/>
                <a:cs typeface="Times New Roman"/>
              </a:rPr>
              <a:t>angļu valodā </a:t>
            </a:r>
            <a:r>
              <a:rPr lang="lv-LV" sz="2400" dirty="0">
                <a:solidFill>
                  <a:srgbClr val="000000"/>
                </a:solidFill>
                <a:latin typeface="Times New Roman"/>
                <a:ea typeface="Calibri"/>
                <a:cs typeface="Times New Roman"/>
              </a:rPr>
              <a:t>(koordinē un vērtē angļu valodas skolotājs</a:t>
            </a:r>
            <a:r>
              <a:rPr lang="lv-LV" sz="2400" dirty="0" smtClean="0">
                <a:solidFill>
                  <a:srgbClr val="000000"/>
                </a:solidFill>
                <a:latin typeface="Times New Roman"/>
                <a:ea typeface="Calibri"/>
                <a:cs typeface="Times New Roman"/>
              </a:rPr>
              <a:t>);</a:t>
            </a:r>
          </a:p>
          <a:p>
            <a:pPr lvl="0" algn="r">
              <a:lnSpc>
                <a:spcPct val="115000"/>
              </a:lnSpc>
              <a:spcBef>
                <a:spcPts val="800"/>
              </a:spcBef>
              <a:spcAft>
                <a:spcPts val="1000"/>
              </a:spcAft>
            </a:pPr>
            <a:r>
              <a:rPr lang="lv-LV" sz="2400" b="1" dirty="0" smtClean="0">
                <a:latin typeface="Times New Roman"/>
                <a:ea typeface="Calibri"/>
                <a:cs typeface="Times New Roman"/>
              </a:rPr>
              <a:t>*Paraugus skatīt pielikumā Nr.1</a:t>
            </a:r>
            <a:endParaRPr lang="lv-LV" sz="2400" b="1" dirty="0">
              <a:latin typeface="Times New Roman"/>
              <a:ea typeface="Calibri"/>
              <a:cs typeface="Times New Roman"/>
            </a:endParaRPr>
          </a:p>
          <a:p>
            <a:pPr marL="342900" lvl="0" indent="-342900">
              <a:lnSpc>
                <a:spcPct val="115000"/>
              </a:lnSpc>
              <a:spcBef>
                <a:spcPts val="800"/>
              </a:spcBef>
              <a:spcAft>
                <a:spcPts val="1000"/>
              </a:spcAft>
              <a:buFont typeface="Wingdings"/>
              <a:buChar char=""/>
            </a:pPr>
            <a:endParaRPr lang="lv-LV" sz="2400" dirty="0">
              <a:solidFill>
                <a:srgbClr val="000000"/>
              </a:solidFill>
              <a:latin typeface="Calibri"/>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655" y="4993314"/>
            <a:ext cx="182245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062" y="5072063"/>
            <a:ext cx="1785937"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5" y="5016978"/>
            <a:ext cx="1849958" cy="184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01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t>
            </a:r>
            <a:endParaRPr lang="lv-LV" dirty="0"/>
          </a:p>
        </p:txBody>
      </p:sp>
      <p:sp>
        <p:nvSpPr>
          <p:cNvPr id="3" name="Content Placeholder 2"/>
          <p:cNvSpPr>
            <a:spLocks noGrp="1"/>
          </p:cNvSpPr>
          <p:nvPr>
            <p:ph idx="1"/>
          </p:nvPr>
        </p:nvSpPr>
        <p:spPr>
          <a:xfrm>
            <a:off x="399381" y="404664"/>
            <a:ext cx="8748464" cy="3579849"/>
          </a:xfrm>
        </p:spPr>
        <p:txBody>
          <a:bodyPr>
            <a:normAutofit/>
          </a:bodyPr>
          <a:lstStyle/>
          <a:p>
            <a:pPr marL="0" lvl="0" indent="0">
              <a:lnSpc>
                <a:spcPct val="115000"/>
              </a:lnSpc>
            </a:pPr>
            <a:r>
              <a:rPr lang="lv-LV" sz="2400" dirty="0">
                <a:latin typeface="Times New Roman"/>
                <a:ea typeface="Calibri"/>
                <a:cs typeface="Times New Roman"/>
              </a:rPr>
              <a:t>3</a:t>
            </a:r>
            <a:r>
              <a:rPr lang="lv-LV" sz="2400" b="0" dirty="0" smtClean="0">
                <a:latin typeface="Times New Roman"/>
                <a:ea typeface="Calibri"/>
                <a:cs typeface="Times New Roman"/>
              </a:rPr>
              <a:t>. </a:t>
            </a:r>
            <a:r>
              <a:rPr lang="lv-LV" sz="2400" dirty="0" smtClean="0">
                <a:latin typeface="Times New Roman"/>
                <a:ea typeface="Calibri"/>
                <a:cs typeface="Times New Roman"/>
              </a:rPr>
              <a:t>Motivācijas </a:t>
            </a:r>
            <a:r>
              <a:rPr lang="lv-LV" sz="2400" dirty="0">
                <a:latin typeface="Times New Roman"/>
                <a:ea typeface="Calibri"/>
                <a:cs typeface="Times New Roman"/>
              </a:rPr>
              <a:t>vēstule</a:t>
            </a:r>
            <a:r>
              <a:rPr lang="lv-LV" sz="2400" dirty="0" smtClean="0">
                <a:latin typeface="Times New Roman"/>
                <a:ea typeface="Calibri"/>
                <a:cs typeface="Times New Roman"/>
              </a:rPr>
              <a:t>:</a:t>
            </a:r>
          </a:p>
          <a:p>
            <a:pPr marL="0" lvl="0" indent="0">
              <a:lnSpc>
                <a:spcPct val="115000"/>
              </a:lnSpc>
            </a:pPr>
            <a:endParaRPr lang="lv-LV" sz="2400" dirty="0">
              <a:latin typeface="Calibri"/>
              <a:ea typeface="Calibri"/>
              <a:cs typeface="Times New Roman"/>
            </a:endParaRPr>
          </a:p>
          <a:p>
            <a:pPr lvl="0">
              <a:lnSpc>
                <a:spcPct val="115000"/>
              </a:lnSpc>
              <a:buFont typeface="Wingdings"/>
              <a:buChar char=""/>
            </a:pPr>
            <a:r>
              <a:rPr lang="lv-LV" sz="2400" dirty="0">
                <a:latin typeface="Times New Roman"/>
                <a:ea typeface="Calibri"/>
                <a:cs typeface="Times New Roman"/>
              </a:rPr>
              <a:t>latviešu valodā </a:t>
            </a:r>
            <a:r>
              <a:rPr lang="lv-LV" sz="2400" b="0" dirty="0">
                <a:latin typeface="Times New Roman"/>
                <a:ea typeface="Calibri"/>
                <a:cs typeface="Times New Roman"/>
              </a:rPr>
              <a:t>(koordinē un vērtē latviešu valodas skolotājs);</a:t>
            </a:r>
            <a:endParaRPr lang="lv-LV" sz="2400" b="0" dirty="0">
              <a:latin typeface="Calibri"/>
              <a:ea typeface="Calibri"/>
              <a:cs typeface="Times New Roman"/>
            </a:endParaRPr>
          </a:p>
          <a:p>
            <a:pPr lvl="0">
              <a:lnSpc>
                <a:spcPct val="115000"/>
              </a:lnSpc>
              <a:buFont typeface="Wingdings"/>
              <a:buChar char=""/>
            </a:pPr>
            <a:r>
              <a:rPr lang="lv-LV" sz="2400" dirty="0">
                <a:latin typeface="Times New Roman"/>
                <a:ea typeface="Calibri"/>
                <a:cs typeface="Times New Roman"/>
              </a:rPr>
              <a:t>krievu valodā </a:t>
            </a:r>
            <a:r>
              <a:rPr lang="lv-LV" sz="2400" b="0" dirty="0">
                <a:latin typeface="Times New Roman"/>
                <a:ea typeface="Calibri"/>
                <a:cs typeface="Times New Roman"/>
              </a:rPr>
              <a:t>(koordinē un vērtē krievu valodas skolotājs);</a:t>
            </a:r>
            <a:endParaRPr lang="lv-LV" sz="2400" b="0" dirty="0">
              <a:latin typeface="Calibri"/>
              <a:ea typeface="Calibri"/>
              <a:cs typeface="Times New Roman"/>
            </a:endParaRPr>
          </a:p>
          <a:p>
            <a:pPr lvl="0">
              <a:lnSpc>
                <a:spcPct val="115000"/>
              </a:lnSpc>
              <a:spcAft>
                <a:spcPts val="1000"/>
              </a:spcAft>
              <a:buFont typeface="Wingdings"/>
              <a:buChar char=""/>
            </a:pPr>
            <a:r>
              <a:rPr lang="lv-LV" sz="2400" dirty="0">
                <a:latin typeface="Times New Roman"/>
                <a:ea typeface="Calibri"/>
                <a:cs typeface="Times New Roman"/>
              </a:rPr>
              <a:t>angļu valodā </a:t>
            </a:r>
            <a:r>
              <a:rPr lang="lv-LV" sz="2400" b="0" dirty="0">
                <a:latin typeface="Times New Roman"/>
                <a:ea typeface="Calibri"/>
                <a:cs typeface="Times New Roman"/>
              </a:rPr>
              <a:t>(koordinē un vērtē angļu valodas skolotājs</a:t>
            </a:r>
            <a:r>
              <a:rPr lang="lv-LV" sz="2400" b="0" dirty="0" smtClean="0">
                <a:latin typeface="Times New Roman"/>
                <a:ea typeface="Calibri"/>
                <a:cs typeface="Times New Roman"/>
              </a:rPr>
              <a:t>);</a:t>
            </a:r>
          </a:p>
          <a:p>
            <a:pPr marL="0" lvl="0" indent="0" algn="r">
              <a:lnSpc>
                <a:spcPct val="115000"/>
              </a:lnSpc>
              <a:spcAft>
                <a:spcPts val="1000"/>
              </a:spcAft>
            </a:pPr>
            <a:r>
              <a:rPr lang="lv-LV" sz="2400" dirty="0" smtClean="0">
                <a:solidFill>
                  <a:srgbClr val="000000"/>
                </a:solidFill>
                <a:latin typeface="Times New Roman"/>
                <a:ea typeface="Calibri"/>
                <a:cs typeface="Times New Roman"/>
              </a:rPr>
              <a:t>*</a:t>
            </a:r>
            <a:r>
              <a:rPr lang="lv-LV" sz="2400" dirty="0">
                <a:solidFill>
                  <a:srgbClr val="000000"/>
                </a:solidFill>
                <a:latin typeface="Times New Roman"/>
                <a:ea typeface="Calibri"/>
                <a:cs typeface="Times New Roman"/>
              </a:rPr>
              <a:t>Paraugus skatīt pielikumā </a:t>
            </a:r>
            <a:r>
              <a:rPr lang="lv-LV" sz="2400" dirty="0" smtClean="0">
                <a:solidFill>
                  <a:srgbClr val="000000"/>
                </a:solidFill>
                <a:latin typeface="Times New Roman"/>
                <a:ea typeface="Calibri"/>
                <a:cs typeface="Times New Roman"/>
              </a:rPr>
              <a:t>Nr.2</a:t>
            </a:r>
            <a:endParaRPr lang="lv-LV" sz="2400" dirty="0">
              <a:solidFill>
                <a:srgbClr val="000000"/>
              </a:solidFill>
              <a:latin typeface="Times New Roman"/>
              <a:ea typeface="Calibri"/>
              <a:cs typeface="Times New Roman"/>
            </a:endParaRPr>
          </a:p>
          <a:p>
            <a:pPr marL="0" lvl="0" indent="0">
              <a:lnSpc>
                <a:spcPct val="115000"/>
              </a:lnSpc>
              <a:spcAft>
                <a:spcPts val="1000"/>
              </a:spcAft>
            </a:pPr>
            <a:endParaRPr lang="lv-LV" sz="2400" b="0" dirty="0">
              <a:latin typeface="Calibri"/>
              <a:ea typeface="Calibri"/>
              <a:cs typeface="Times New Roman"/>
            </a:endParaRPr>
          </a:p>
          <a:p>
            <a:endParaRPr lang="lv-LV" dirty="0"/>
          </a:p>
        </p:txBody>
      </p:sp>
      <p:pic>
        <p:nvPicPr>
          <p:cNvPr id="2050" name="Picture 2" descr="Attēlu rezultāti vaicājumam “motivācijas vēstules paraug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0005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478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lv-LV" b="1" dirty="0">
                <a:solidFill>
                  <a:srgbClr val="000000"/>
                </a:solidFill>
                <a:latin typeface="Arial"/>
              </a:rPr>
              <a:t>Post </a:t>
            </a:r>
            <a:r>
              <a:rPr lang="lv-LV" b="1" dirty="0" err="1">
                <a:solidFill>
                  <a:srgbClr val="000000"/>
                </a:solidFill>
                <a:latin typeface="Arial"/>
              </a:rPr>
              <a:t>scriptum</a:t>
            </a:r>
            <a:endParaRPr lang="lv-LV" b="1" dirty="0">
              <a:solidFill>
                <a:srgbClr val="000000"/>
              </a:solidFill>
              <a:latin typeface="Arial"/>
            </a:endParaRPr>
          </a:p>
        </p:txBody>
      </p:sp>
      <p:sp>
        <p:nvSpPr>
          <p:cNvPr id="3" name="Content Placeholder 2"/>
          <p:cNvSpPr>
            <a:spLocks noGrp="1"/>
          </p:cNvSpPr>
          <p:nvPr>
            <p:ph idx="1"/>
          </p:nvPr>
        </p:nvSpPr>
        <p:spPr>
          <a:xfrm>
            <a:off x="323528" y="1844824"/>
            <a:ext cx="8568952" cy="3579849"/>
          </a:xfrm>
        </p:spPr>
        <p:txBody>
          <a:bodyPr>
            <a:normAutofit fontScale="92500"/>
          </a:bodyPr>
          <a:lstStyle/>
          <a:p>
            <a:pPr algn="just">
              <a:lnSpc>
                <a:spcPct val="115000"/>
              </a:lnSpc>
              <a:spcAft>
                <a:spcPts val="1000"/>
              </a:spcAft>
            </a:pPr>
            <a:r>
              <a:rPr lang="lv-LV" sz="2800" i="1" dirty="0" smtClean="0">
                <a:latin typeface="Times New Roman"/>
                <a:ea typeface="Calibri"/>
                <a:cs typeface="Times New Roman"/>
              </a:rPr>
              <a:t>    </a:t>
            </a:r>
          </a:p>
          <a:p>
            <a:pPr algn="just">
              <a:lnSpc>
                <a:spcPct val="115000"/>
              </a:lnSpc>
              <a:spcAft>
                <a:spcPts val="1000"/>
              </a:spcAft>
            </a:pPr>
            <a:r>
              <a:rPr lang="lv-LV" sz="2800" b="0" i="1" dirty="0">
                <a:latin typeface="Times New Roman"/>
                <a:ea typeface="Calibri"/>
                <a:cs typeface="Times New Roman"/>
              </a:rPr>
              <a:t> </a:t>
            </a:r>
            <a:r>
              <a:rPr lang="lv-LV" sz="2800" b="0" i="1" dirty="0" smtClean="0">
                <a:latin typeface="Times New Roman"/>
                <a:ea typeface="Calibri"/>
                <a:cs typeface="Times New Roman"/>
              </a:rPr>
              <a:t>   </a:t>
            </a:r>
            <a:r>
              <a:rPr lang="lv-LV" sz="2800" i="1" dirty="0" smtClean="0">
                <a:latin typeface="Times New Roman"/>
                <a:ea typeface="Calibri"/>
                <a:cs typeface="Times New Roman"/>
              </a:rPr>
              <a:t>Lai </a:t>
            </a:r>
            <a:r>
              <a:rPr lang="lv-LV" sz="2800" i="1" dirty="0">
                <a:latin typeface="Times New Roman"/>
                <a:ea typeface="Calibri"/>
                <a:cs typeface="Times New Roman"/>
              </a:rPr>
              <a:t>veiksmīgi uzrakstītu motivācijas vēstuli, </a:t>
            </a:r>
            <a:r>
              <a:rPr lang="lv-LV" sz="2800" b="0" i="1" dirty="0">
                <a:latin typeface="Times New Roman"/>
                <a:ea typeface="Calibri"/>
                <a:cs typeface="Times New Roman"/>
              </a:rPr>
              <a:t>vēlams apkopot informāciju par uzņēmumiem (Ogrē vai Ogres novadā, vai dzīvesvietas tuvumā, vai Rīgā), </a:t>
            </a:r>
            <a:r>
              <a:rPr lang="lv-LV" sz="2800" i="1" dirty="0">
                <a:latin typeface="Times New Roman"/>
                <a:ea typeface="Calibri"/>
                <a:cs typeface="Times New Roman"/>
              </a:rPr>
              <a:t>kas saistīti ar izvēlēto </a:t>
            </a:r>
            <a:r>
              <a:rPr lang="lv-LV" sz="2800" i="1" dirty="0" smtClean="0">
                <a:latin typeface="Times New Roman"/>
                <a:ea typeface="Calibri"/>
                <a:cs typeface="Times New Roman"/>
              </a:rPr>
              <a:t>profesiju </a:t>
            </a:r>
            <a:r>
              <a:rPr lang="lv-LV" sz="2800" b="0" i="1" dirty="0" smtClean="0">
                <a:latin typeface="Times New Roman"/>
                <a:ea typeface="Calibri"/>
                <a:cs typeface="Times New Roman"/>
              </a:rPr>
              <a:t>(</a:t>
            </a:r>
            <a:r>
              <a:rPr lang="lv-LV" sz="2800" b="0" i="1" dirty="0">
                <a:latin typeface="Times New Roman"/>
                <a:ea typeface="Calibri"/>
                <a:cs typeface="Times New Roman"/>
              </a:rPr>
              <a:t>var būt pat tie, kuros vēlētos strādāt pēc izglītības iegūšanas, iespējams, ārpus Latvijas).</a:t>
            </a:r>
            <a:endParaRPr lang="lv-LV" sz="2800" b="0" dirty="0">
              <a:latin typeface="Calibri"/>
              <a:ea typeface="Calibri"/>
              <a:cs typeface="Times New Roman"/>
            </a:endParaRPr>
          </a:p>
          <a:p>
            <a:endParaRPr lang="lv-LV" dirty="0"/>
          </a:p>
        </p:txBody>
      </p:sp>
      <p:pic>
        <p:nvPicPr>
          <p:cNvPr id="2050" name="Picture 2" descr="Attēlu rezultāti vaicājumam “POST SCRIPT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67" y="188640"/>
            <a:ext cx="1944216" cy="19442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Attēlu rezultāti vaicājumam “POST SCRIPT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5" name="AutoShape 6" descr="Attēlu rezultāti vaicājumam “POST SCRIPTU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Tree>
    <p:extLst>
      <p:ext uri="{BB962C8B-B14F-4D97-AF65-F5344CB8AC3E}">
        <p14:creationId xmlns:p14="http://schemas.microsoft.com/office/powerpoint/2010/main" val="1214792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739" y="332656"/>
            <a:ext cx="7920880" cy="4465838"/>
          </a:xfrm>
          <a:prstGeom prst="rect">
            <a:avLst/>
          </a:prstGeom>
        </p:spPr>
        <p:txBody>
          <a:bodyPr wrap="square">
            <a:spAutoFit/>
          </a:bodyPr>
          <a:lstStyle/>
          <a:p>
            <a:pPr marL="342900" lvl="0" indent="-342900" algn="just">
              <a:lnSpc>
                <a:spcPct val="115000"/>
              </a:lnSpc>
              <a:spcBef>
                <a:spcPts val="800"/>
              </a:spcBef>
              <a:spcAft>
                <a:spcPts val="1000"/>
              </a:spcAft>
            </a:pPr>
            <a:r>
              <a:rPr lang="lv-LV" sz="2800" b="1" dirty="0">
                <a:solidFill>
                  <a:srgbClr val="000000"/>
                </a:solidFill>
                <a:latin typeface="Times New Roman"/>
                <a:ea typeface="Calibri"/>
                <a:cs typeface="Times New Roman"/>
              </a:rPr>
              <a:t>4</a:t>
            </a:r>
            <a:r>
              <a:rPr lang="lv-LV" sz="2800" b="1" dirty="0" smtClean="0">
                <a:solidFill>
                  <a:srgbClr val="000000"/>
                </a:solidFill>
                <a:latin typeface="Times New Roman"/>
                <a:ea typeface="Calibri"/>
                <a:cs typeface="Times New Roman"/>
              </a:rPr>
              <a:t>. </a:t>
            </a:r>
            <a:r>
              <a:rPr lang="lv-LV" sz="2800" b="1" dirty="0">
                <a:solidFill>
                  <a:srgbClr val="000000"/>
                </a:solidFill>
                <a:latin typeface="Times New Roman"/>
                <a:ea typeface="Calibri"/>
                <a:cs typeface="Times New Roman"/>
              </a:rPr>
              <a:t>Darba intervijas ētika un etiķete </a:t>
            </a:r>
          </a:p>
          <a:p>
            <a:pPr marL="342900" lvl="0" indent="-342900" algn="ctr">
              <a:lnSpc>
                <a:spcPct val="115000"/>
              </a:lnSpc>
              <a:spcBef>
                <a:spcPts val="800"/>
              </a:spcBef>
              <a:spcAft>
                <a:spcPts val="1000"/>
              </a:spcAft>
            </a:pPr>
            <a:r>
              <a:rPr lang="lv-LV" sz="2800" dirty="0">
                <a:solidFill>
                  <a:srgbClr val="000000"/>
                </a:solidFill>
                <a:latin typeface="Times New Roman"/>
                <a:ea typeface="Calibri"/>
                <a:cs typeface="Times New Roman"/>
              </a:rPr>
              <a:t>jeb </a:t>
            </a:r>
          </a:p>
          <a:p>
            <a:pPr marL="342900" lvl="0" indent="-342900" algn="ctr">
              <a:lnSpc>
                <a:spcPct val="115000"/>
              </a:lnSpc>
              <a:spcBef>
                <a:spcPts val="800"/>
              </a:spcBef>
              <a:spcAft>
                <a:spcPts val="1000"/>
              </a:spcAft>
            </a:pPr>
            <a:r>
              <a:rPr lang="lv-LV" sz="2800" dirty="0">
                <a:solidFill>
                  <a:srgbClr val="000000"/>
                </a:solidFill>
                <a:latin typeface="Times New Roman"/>
                <a:ea typeface="Calibri"/>
                <a:cs typeface="Times New Roman"/>
              </a:rPr>
              <a:t>kā radīt pozitīvu iespaidu darba devējam </a:t>
            </a:r>
            <a:endParaRPr lang="lv-LV" sz="2800" dirty="0" smtClean="0">
              <a:solidFill>
                <a:srgbClr val="000000"/>
              </a:solidFill>
              <a:latin typeface="Times New Roman"/>
              <a:ea typeface="Calibri"/>
              <a:cs typeface="Times New Roman"/>
            </a:endParaRPr>
          </a:p>
          <a:p>
            <a:pPr marL="342900" lvl="0" indent="-342900" algn="ctr">
              <a:lnSpc>
                <a:spcPct val="115000"/>
              </a:lnSpc>
              <a:spcBef>
                <a:spcPts val="800"/>
              </a:spcBef>
              <a:spcAft>
                <a:spcPts val="1000"/>
              </a:spcAft>
            </a:pPr>
            <a:endParaRPr lang="lv-LV" sz="2800" dirty="0">
              <a:solidFill>
                <a:srgbClr val="000000"/>
              </a:solidFill>
              <a:latin typeface="Times New Roman"/>
              <a:ea typeface="Calibri"/>
              <a:cs typeface="Times New Roman"/>
            </a:endParaRPr>
          </a:p>
          <a:p>
            <a:pPr marL="342900" lvl="0" indent="-342900" algn="r">
              <a:lnSpc>
                <a:spcPct val="115000"/>
              </a:lnSpc>
              <a:spcBef>
                <a:spcPts val="800"/>
              </a:spcBef>
              <a:spcAft>
                <a:spcPts val="1000"/>
              </a:spcAft>
            </a:pPr>
            <a:r>
              <a:rPr lang="lv-LV" sz="2800" dirty="0">
                <a:solidFill>
                  <a:srgbClr val="000000"/>
                </a:solidFill>
                <a:latin typeface="Times New Roman"/>
                <a:ea typeface="Calibri"/>
                <a:cs typeface="Times New Roman"/>
              </a:rPr>
              <a:t>(koordinē un vērtē </a:t>
            </a:r>
            <a:r>
              <a:rPr lang="lv-LV" sz="2800" b="1" dirty="0">
                <a:solidFill>
                  <a:srgbClr val="000000"/>
                </a:solidFill>
                <a:latin typeface="Times New Roman"/>
                <a:ea typeface="Calibri"/>
                <a:cs typeface="Times New Roman"/>
              </a:rPr>
              <a:t>saskarsmes vai sociālo </a:t>
            </a:r>
            <a:r>
              <a:rPr lang="lv-LV" sz="2800" dirty="0">
                <a:solidFill>
                  <a:srgbClr val="000000"/>
                </a:solidFill>
                <a:latin typeface="Times New Roman"/>
                <a:ea typeface="Calibri"/>
                <a:cs typeface="Times New Roman"/>
              </a:rPr>
              <a:t>prasmju skolotājs)</a:t>
            </a:r>
            <a:endParaRPr lang="lv-LV" sz="2800" dirty="0">
              <a:solidFill>
                <a:srgbClr val="000000"/>
              </a:solidFill>
              <a:latin typeface="Calibri"/>
              <a:ea typeface="Calibri"/>
              <a:cs typeface="Times New Roman"/>
            </a:endParaRPr>
          </a:p>
          <a:p>
            <a:pPr marL="342900" lvl="0" indent="-342900">
              <a:spcBef>
                <a:spcPts val="800"/>
              </a:spcBef>
            </a:pPr>
            <a:endParaRPr lang="lv-LV" sz="1600" b="1"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5006"/>
            <a:ext cx="3328987"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27984" y="5065802"/>
            <a:ext cx="4654415" cy="483017"/>
          </a:xfrm>
          <a:prstGeom prst="rect">
            <a:avLst/>
          </a:prstGeom>
        </p:spPr>
        <p:txBody>
          <a:bodyPr wrap="none">
            <a:spAutoFit/>
          </a:bodyPr>
          <a:lstStyle/>
          <a:p>
            <a:pPr lvl="0" algn="r">
              <a:lnSpc>
                <a:spcPct val="115000"/>
              </a:lnSpc>
              <a:spcBef>
                <a:spcPts val="800"/>
              </a:spcBef>
              <a:spcAft>
                <a:spcPts val="1000"/>
              </a:spcAft>
            </a:pPr>
            <a:r>
              <a:rPr lang="lv-LV" sz="2400" b="1" dirty="0" smtClean="0">
                <a:solidFill>
                  <a:srgbClr val="000000"/>
                </a:solidFill>
                <a:latin typeface="Times New Roman"/>
                <a:ea typeface="Calibri"/>
                <a:cs typeface="Times New Roman"/>
              </a:rPr>
              <a:t>*Ieteikumus </a:t>
            </a:r>
            <a:r>
              <a:rPr lang="lv-LV" sz="2400" b="1" dirty="0">
                <a:solidFill>
                  <a:srgbClr val="000000"/>
                </a:solidFill>
                <a:latin typeface="Times New Roman"/>
                <a:ea typeface="Calibri"/>
                <a:cs typeface="Times New Roman"/>
              </a:rPr>
              <a:t>skatīt pielikumā </a:t>
            </a:r>
            <a:r>
              <a:rPr lang="lv-LV" sz="2400" b="1" dirty="0" smtClean="0">
                <a:solidFill>
                  <a:srgbClr val="000000"/>
                </a:solidFill>
                <a:latin typeface="Times New Roman"/>
                <a:ea typeface="Calibri"/>
                <a:cs typeface="Times New Roman"/>
              </a:rPr>
              <a:t>Nr.3</a:t>
            </a:r>
            <a:endParaRPr lang="lv-LV" sz="2400" b="1" dirty="0">
              <a:solidFill>
                <a:srgbClr val="000000"/>
              </a:solidFill>
              <a:latin typeface="Times New Roman"/>
              <a:ea typeface="Calibri"/>
              <a:cs typeface="Times New Roman"/>
            </a:endParaRPr>
          </a:p>
        </p:txBody>
      </p:sp>
    </p:spTree>
    <p:extLst>
      <p:ext uri="{BB962C8B-B14F-4D97-AF65-F5344CB8AC3E}">
        <p14:creationId xmlns:p14="http://schemas.microsoft.com/office/powerpoint/2010/main" val="2848173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400" dirty="0" smtClean="0"/>
              <a:t>.</a:t>
            </a:r>
            <a:endParaRPr lang="lv-LV" sz="2400" dirty="0"/>
          </a:p>
        </p:txBody>
      </p:sp>
      <p:sp>
        <p:nvSpPr>
          <p:cNvPr id="3" name="Content Placeholder 2"/>
          <p:cNvSpPr>
            <a:spLocks noGrp="1"/>
          </p:cNvSpPr>
          <p:nvPr>
            <p:ph idx="1"/>
          </p:nvPr>
        </p:nvSpPr>
        <p:spPr>
          <a:xfrm>
            <a:off x="827584" y="476672"/>
            <a:ext cx="7520940" cy="3579849"/>
          </a:xfrm>
        </p:spPr>
        <p:txBody>
          <a:bodyPr/>
          <a:lstStyle/>
          <a:p>
            <a:pPr algn="just">
              <a:lnSpc>
                <a:spcPct val="115000"/>
              </a:lnSpc>
              <a:spcAft>
                <a:spcPts val="1000"/>
              </a:spcAft>
            </a:pPr>
            <a:r>
              <a:rPr lang="lv-LV" sz="2800" dirty="0" smtClean="0">
                <a:latin typeface="Times New Roman"/>
                <a:ea typeface="Calibri"/>
                <a:cs typeface="Times New Roman"/>
              </a:rPr>
              <a:t>5.Pateicības</a:t>
            </a:r>
            <a:r>
              <a:rPr lang="lv-LV" sz="2800" dirty="0">
                <a:latin typeface="Times New Roman"/>
                <a:ea typeface="Calibri"/>
                <a:cs typeface="Times New Roman"/>
              </a:rPr>
              <a:t>, atzinības, diplomi </a:t>
            </a:r>
            <a:endParaRPr lang="lv-LV" sz="2800" dirty="0">
              <a:latin typeface="Calibri"/>
              <a:ea typeface="Calibri"/>
              <a:cs typeface="Times New Roman"/>
            </a:endParaRPr>
          </a:p>
          <a:p>
            <a:endParaRPr lang="lv-LV" dirty="0"/>
          </a:p>
        </p:txBody>
      </p:sp>
      <p:pic>
        <p:nvPicPr>
          <p:cNvPr id="2052" name="Picture 4" descr="Attēlu rezultāti vaicājumam “diplo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3" y="2132856"/>
            <a:ext cx="5402993" cy="287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192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400" dirty="0" smtClean="0"/>
              <a:t>.</a:t>
            </a:r>
            <a:endParaRPr lang="lv-LV" sz="2400" dirty="0"/>
          </a:p>
        </p:txBody>
      </p:sp>
      <p:sp>
        <p:nvSpPr>
          <p:cNvPr id="3" name="Content Placeholder 2"/>
          <p:cNvSpPr>
            <a:spLocks noGrp="1"/>
          </p:cNvSpPr>
          <p:nvPr>
            <p:ph idx="1"/>
          </p:nvPr>
        </p:nvSpPr>
        <p:spPr>
          <a:xfrm>
            <a:off x="755576" y="476672"/>
            <a:ext cx="7520940" cy="3579849"/>
          </a:xfrm>
        </p:spPr>
        <p:txBody>
          <a:bodyPr/>
          <a:lstStyle/>
          <a:p>
            <a:pPr algn="just">
              <a:lnSpc>
                <a:spcPct val="115000"/>
              </a:lnSpc>
              <a:spcAft>
                <a:spcPts val="1000"/>
              </a:spcAft>
            </a:pPr>
            <a:r>
              <a:rPr lang="lv-LV" sz="2400" dirty="0" smtClean="0">
                <a:latin typeface="Times New Roman"/>
                <a:ea typeface="Calibri"/>
                <a:cs typeface="Times New Roman"/>
              </a:rPr>
              <a:t>6. Darba </a:t>
            </a:r>
            <a:r>
              <a:rPr lang="lv-LV" sz="2400" dirty="0">
                <a:latin typeface="Times New Roman"/>
                <a:ea typeface="Calibri"/>
                <a:cs typeface="Times New Roman"/>
              </a:rPr>
              <a:t>pieredzes veidošana </a:t>
            </a:r>
            <a:r>
              <a:rPr lang="lv-LV" sz="2400" b="0" dirty="0">
                <a:latin typeface="Times New Roman"/>
                <a:ea typeface="Calibri"/>
                <a:cs typeface="Times New Roman"/>
              </a:rPr>
              <a:t>(materiāli, kas apliecina darba pieredzi, brīvprātīgo darbu</a:t>
            </a:r>
            <a:r>
              <a:rPr lang="lv-LV" sz="2400" b="0" dirty="0" smtClean="0">
                <a:latin typeface="Times New Roman"/>
                <a:ea typeface="Calibri"/>
                <a:cs typeface="Times New Roman"/>
              </a:rPr>
              <a:t>)</a:t>
            </a:r>
          </a:p>
          <a:p>
            <a:pPr algn="just">
              <a:lnSpc>
                <a:spcPct val="115000"/>
              </a:lnSpc>
              <a:spcAft>
                <a:spcPts val="1000"/>
              </a:spcAft>
            </a:pPr>
            <a:endParaRPr lang="lv-LV" sz="2400" b="0" dirty="0" smtClean="0">
              <a:latin typeface="Times New Roman"/>
              <a:ea typeface="Calibri"/>
              <a:cs typeface="Times New Roman"/>
            </a:endParaRPr>
          </a:p>
          <a:p>
            <a:pPr lvl="0" algn="just">
              <a:spcBef>
                <a:spcPts val="1200"/>
              </a:spcBef>
              <a:spcAft>
                <a:spcPts val="1200"/>
              </a:spcAft>
            </a:pPr>
            <a:r>
              <a:rPr lang="lv-LV" sz="2400" dirty="0">
                <a:solidFill>
                  <a:srgbClr val="000000"/>
                </a:solidFill>
                <a:latin typeface="Times New Roman"/>
                <a:ea typeface="Times New Roman"/>
              </a:rPr>
              <a:t>Apliecinājumi: pateicības, atzinības, sertifikāti utt.</a:t>
            </a:r>
          </a:p>
          <a:p>
            <a:endParaRPr lang="lv-LV"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2" y="3067050"/>
            <a:ext cx="9133237"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915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48680"/>
            <a:ext cx="7520940" cy="936104"/>
          </a:xfrm>
        </p:spPr>
        <p:txBody>
          <a:bodyPr/>
          <a:lstStyle/>
          <a:p>
            <a:pPr lvl="0" algn="ctr" eaLnBrk="0" fontAlgn="base" hangingPunct="0">
              <a:spcBef>
                <a:spcPts val="600"/>
              </a:spcBef>
              <a:spcAft>
                <a:spcPct val="0"/>
              </a:spcAft>
            </a:pPr>
            <a:r>
              <a:rPr lang="lv-LV" altLang="lv-LV" b="1" cap="none" dirty="0">
                <a:solidFill>
                  <a:prstClr val="black"/>
                </a:solidFill>
                <a:latin typeface="Trebuchet MS"/>
                <a:ea typeface="+mn-ea"/>
                <a:cs typeface="+mn-cs"/>
              </a:rPr>
              <a:t>Karjera - personības izaugsme visas dzīves garumā</a:t>
            </a:r>
            <a:br>
              <a:rPr lang="lv-LV" altLang="lv-LV" b="1" cap="none" dirty="0">
                <a:solidFill>
                  <a:prstClr val="black"/>
                </a:solidFill>
                <a:latin typeface="Trebuchet MS"/>
                <a:ea typeface="+mn-ea"/>
                <a:cs typeface="+mn-cs"/>
              </a:rPr>
            </a:br>
            <a:endParaRPr lang="lv-LV" dirty="0"/>
          </a:p>
        </p:txBody>
      </p:sp>
      <p:sp>
        <p:nvSpPr>
          <p:cNvPr id="3" name="Content Placeholder 2"/>
          <p:cNvSpPr>
            <a:spLocks noGrp="1"/>
          </p:cNvSpPr>
          <p:nvPr>
            <p:ph idx="1"/>
          </p:nvPr>
        </p:nvSpPr>
        <p:spPr/>
        <p:txBody>
          <a:bodyPr/>
          <a:lstStyle/>
          <a:p>
            <a:r>
              <a:rPr lang="lv-LV" dirty="0" smtClean="0"/>
              <a:t>.</a:t>
            </a:r>
          </a:p>
          <a:p>
            <a:endParaRPr lang="lv-LV" dirty="0"/>
          </a:p>
          <a:p>
            <a:endParaRPr lang="lv-LV" dirty="0" smtClean="0"/>
          </a:p>
          <a:p>
            <a:endParaRPr lang="lv-LV" dirty="0"/>
          </a:p>
        </p:txBody>
      </p:sp>
      <p:pic>
        <p:nvPicPr>
          <p:cNvPr id="1026" name="Picture 2" descr="Attēlu rezultāti vaicājumam “karjeras kāp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9144000"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740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908720"/>
            <a:ext cx="7416824" cy="3600986"/>
          </a:xfrm>
          <a:prstGeom prst="rect">
            <a:avLst/>
          </a:prstGeom>
        </p:spPr>
        <p:txBody>
          <a:bodyPr wrap="square">
            <a:spAutoFit/>
          </a:bodyPr>
          <a:lstStyle/>
          <a:p>
            <a:pPr marL="342900" lvl="0" indent="-342900" algn="just">
              <a:spcBef>
                <a:spcPts val="1200"/>
              </a:spcBef>
              <a:spcAft>
                <a:spcPts val="1200"/>
              </a:spcAft>
            </a:pPr>
            <a:r>
              <a:rPr lang="lv-LV" sz="2400" b="1" dirty="0">
                <a:solidFill>
                  <a:srgbClr val="000000"/>
                </a:solidFill>
                <a:latin typeface="Times New Roman"/>
                <a:ea typeface="Times New Roman"/>
              </a:rPr>
              <a:t>7</a:t>
            </a:r>
            <a:r>
              <a:rPr lang="lv-LV" sz="2400" b="1" dirty="0" smtClean="0">
                <a:solidFill>
                  <a:srgbClr val="000000"/>
                </a:solidFill>
                <a:latin typeface="Times New Roman"/>
                <a:ea typeface="Times New Roman"/>
              </a:rPr>
              <a:t>. </a:t>
            </a:r>
            <a:r>
              <a:rPr lang="lv-LV" sz="2400" b="1" dirty="0">
                <a:solidFill>
                  <a:srgbClr val="000000"/>
                </a:solidFill>
                <a:latin typeface="Times New Roman"/>
                <a:ea typeface="Times New Roman"/>
              </a:rPr>
              <a:t>Prasmes, kompetences (zināšanas, pieredze, prasmes, spējas kādā jomā, </a:t>
            </a:r>
            <a:r>
              <a:rPr lang="lv-LV" sz="2400" dirty="0">
                <a:solidFill>
                  <a:srgbClr val="000000"/>
                </a:solidFill>
                <a:latin typeface="Times New Roman"/>
                <a:ea typeface="Times New Roman"/>
              </a:rPr>
              <a:t>kas attīstītas, iesaistoties sabiedriskās aktivitātēs, ārpusstundu nodarbībās un publiskās uzstāšanās</a:t>
            </a:r>
            <a:r>
              <a:rPr lang="lv-LV" sz="2400" dirty="0" smtClean="0">
                <a:solidFill>
                  <a:srgbClr val="000000"/>
                </a:solidFill>
                <a:latin typeface="Times New Roman"/>
                <a:ea typeface="Times New Roman"/>
              </a:rPr>
              <a:t>)</a:t>
            </a:r>
          </a:p>
          <a:p>
            <a:pPr marL="342900" lvl="0" indent="-342900" algn="just">
              <a:spcBef>
                <a:spcPts val="1200"/>
              </a:spcBef>
              <a:spcAft>
                <a:spcPts val="1200"/>
              </a:spcAft>
            </a:pPr>
            <a:endParaRPr lang="lv-LV" sz="2400" dirty="0">
              <a:solidFill>
                <a:srgbClr val="000000"/>
              </a:solidFill>
              <a:latin typeface="Times New Roman"/>
              <a:ea typeface="Times New Roman"/>
            </a:endParaRPr>
          </a:p>
          <a:p>
            <a:pPr marL="342900" lvl="0" indent="-342900" algn="just">
              <a:spcBef>
                <a:spcPts val="1200"/>
              </a:spcBef>
              <a:spcAft>
                <a:spcPts val="1200"/>
              </a:spcAft>
            </a:pPr>
            <a:r>
              <a:rPr lang="lv-LV" sz="2400" b="1" dirty="0" smtClean="0">
                <a:solidFill>
                  <a:srgbClr val="000000"/>
                </a:solidFill>
                <a:latin typeface="Times New Roman"/>
                <a:ea typeface="Times New Roman"/>
              </a:rPr>
              <a:t>Apliecinājumi: pateicības, atzinības, sertifikāti utt.</a:t>
            </a:r>
          </a:p>
          <a:p>
            <a:pPr marL="342900" lvl="0" indent="-342900" algn="just">
              <a:spcBef>
                <a:spcPts val="1200"/>
              </a:spcBef>
              <a:spcAft>
                <a:spcPts val="1200"/>
              </a:spcAft>
            </a:pPr>
            <a:endParaRPr lang="lv-LV" sz="2400" dirty="0">
              <a:solidFill>
                <a:srgbClr val="000000"/>
              </a:solidFill>
              <a:latin typeface="Times New Roman"/>
              <a:ea typeface="Times New Roman"/>
            </a:endParaRPr>
          </a:p>
        </p:txBody>
      </p:sp>
    </p:spTree>
    <p:extLst>
      <p:ext uri="{BB962C8B-B14F-4D97-AF65-F5344CB8AC3E}">
        <p14:creationId xmlns:p14="http://schemas.microsoft.com/office/powerpoint/2010/main" val="1177086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lvportals.lv/wwwraksti/TEMAS/2016/OKTOBRIS/BILDES_LIELAS/DARBINIE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936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12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t>
            </a:r>
            <a:endParaRPr lang="lv-LV" dirty="0"/>
          </a:p>
        </p:txBody>
      </p:sp>
      <p:sp>
        <p:nvSpPr>
          <p:cNvPr id="3" name="Content Placeholder 2"/>
          <p:cNvSpPr>
            <a:spLocks noGrp="1"/>
          </p:cNvSpPr>
          <p:nvPr>
            <p:ph idx="1"/>
          </p:nvPr>
        </p:nvSpPr>
        <p:spPr>
          <a:xfrm>
            <a:off x="410949" y="332656"/>
            <a:ext cx="7520940" cy="3579849"/>
          </a:xfrm>
        </p:spPr>
        <p:txBody>
          <a:bodyPr/>
          <a:lstStyle/>
          <a:p>
            <a:pPr algn="just">
              <a:lnSpc>
                <a:spcPct val="115000"/>
              </a:lnSpc>
              <a:spcAft>
                <a:spcPts val="1000"/>
              </a:spcAft>
            </a:pPr>
            <a:r>
              <a:rPr lang="lv-LV" sz="2800" dirty="0">
                <a:latin typeface="Times New Roman"/>
                <a:ea typeface="Calibri"/>
                <a:cs typeface="Times New Roman"/>
              </a:rPr>
              <a:t>8</a:t>
            </a:r>
            <a:r>
              <a:rPr lang="lv-LV" sz="2800" dirty="0" smtClean="0">
                <a:latin typeface="Times New Roman"/>
                <a:ea typeface="Calibri"/>
                <a:cs typeface="Times New Roman"/>
              </a:rPr>
              <a:t>. </a:t>
            </a:r>
            <a:r>
              <a:rPr lang="lv-LV" sz="2800" dirty="0">
                <a:latin typeface="Times New Roman"/>
                <a:ea typeface="Calibri"/>
                <a:cs typeface="Times New Roman"/>
              </a:rPr>
              <a:t>Karjeras plāns </a:t>
            </a:r>
            <a:endParaRPr lang="lv-LV" sz="2800" dirty="0" smtClean="0">
              <a:latin typeface="Times New Roman"/>
              <a:ea typeface="Calibri"/>
              <a:cs typeface="Times New Roman"/>
            </a:endParaRPr>
          </a:p>
          <a:p>
            <a:pPr algn="just">
              <a:lnSpc>
                <a:spcPct val="115000"/>
              </a:lnSpc>
              <a:spcAft>
                <a:spcPts val="1000"/>
              </a:spcAft>
            </a:pPr>
            <a:r>
              <a:rPr lang="lv-LV" sz="2800" b="0" dirty="0" smtClean="0">
                <a:latin typeface="Times New Roman"/>
                <a:ea typeface="Calibri"/>
                <a:cs typeface="Times New Roman"/>
              </a:rPr>
              <a:t>(</a:t>
            </a:r>
            <a:r>
              <a:rPr lang="lv-LV" sz="2800" b="0" dirty="0">
                <a:latin typeface="Times New Roman"/>
                <a:ea typeface="Calibri"/>
                <a:cs typeface="Times New Roman"/>
              </a:rPr>
              <a:t>mērķi, </a:t>
            </a:r>
            <a:endParaRPr lang="lv-LV" sz="2800" b="0" dirty="0" smtClean="0">
              <a:latin typeface="Times New Roman"/>
              <a:ea typeface="Calibri"/>
              <a:cs typeface="Times New Roman"/>
            </a:endParaRPr>
          </a:p>
          <a:p>
            <a:pPr algn="just">
              <a:lnSpc>
                <a:spcPct val="115000"/>
              </a:lnSpc>
              <a:spcAft>
                <a:spcPts val="1000"/>
              </a:spcAft>
            </a:pPr>
            <a:r>
              <a:rPr lang="lv-LV" sz="2800" b="0" dirty="0" smtClean="0">
                <a:latin typeface="Times New Roman"/>
                <a:ea typeface="Calibri"/>
                <a:cs typeface="Times New Roman"/>
              </a:rPr>
              <a:t>soļi </a:t>
            </a:r>
            <a:r>
              <a:rPr lang="lv-LV" sz="2800" b="0" dirty="0">
                <a:latin typeface="Times New Roman"/>
                <a:ea typeface="Calibri"/>
                <a:cs typeface="Times New Roman"/>
              </a:rPr>
              <a:t>tā sasniegšanai</a:t>
            </a:r>
            <a:r>
              <a:rPr lang="lv-LV" sz="2800" b="0" dirty="0" smtClean="0">
                <a:latin typeface="Times New Roman"/>
                <a:ea typeface="Calibri"/>
                <a:cs typeface="Times New Roman"/>
              </a:rPr>
              <a:t>)</a:t>
            </a:r>
            <a:endParaRPr lang="lv-LV" sz="2800" b="0" dirty="0">
              <a:latin typeface="Calibri"/>
              <a:ea typeface="Calibri"/>
              <a:cs typeface="Times New Roman"/>
            </a:endParaRPr>
          </a:p>
          <a:p>
            <a:endParaRPr lang="lv-LV" dirty="0"/>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598" y="836712"/>
            <a:ext cx="4942071" cy="366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040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b="1" dirty="0" smtClean="0">
                <a:latin typeface="Times New Roman" panose="02020603050405020304" pitchFamily="18" charset="0"/>
                <a:cs typeface="Times New Roman" panose="02020603050405020304" pitchFamily="18" charset="0"/>
              </a:rPr>
              <a:t>.</a:t>
            </a:r>
            <a:endParaRPr lang="lv-LV"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5890113"/>
              </p:ext>
            </p:extLst>
          </p:nvPr>
        </p:nvGraphicFramePr>
        <p:xfrm>
          <a:off x="251520" y="188640"/>
          <a:ext cx="7704857" cy="4450080"/>
        </p:xfrm>
        <a:graphic>
          <a:graphicData uri="http://schemas.openxmlformats.org/drawingml/2006/table">
            <a:tbl>
              <a:tblPr firstRow="1" bandRow="1">
                <a:tableStyleId>{5C22544A-7EE6-4342-B048-85BDC9FD1C3A}</a:tableStyleId>
              </a:tblPr>
              <a:tblGrid>
                <a:gridCol w="1003618">
                  <a:extLst>
                    <a:ext uri="{9D8B030D-6E8A-4147-A177-3AD203B41FA5}">
                      <a16:colId xmlns:a16="http://schemas.microsoft.com/office/drawing/2014/main" val="20000"/>
                    </a:ext>
                  </a:extLst>
                </a:gridCol>
                <a:gridCol w="1042256">
                  <a:extLst>
                    <a:ext uri="{9D8B030D-6E8A-4147-A177-3AD203B41FA5}">
                      <a16:colId xmlns:a16="http://schemas.microsoft.com/office/drawing/2014/main" val="20001"/>
                    </a:ext>
                  </a:extLst>
                </a:gridCol>
                <a:gridCol w="133850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410511">
                  <a:extLst>
                    <a:ext uri="{9D8B030D-6E8A-4147-A177-3AD203B41FA5}">
                      <a16:colId xmlns:a16="http://schemas.microsoft.com/office/drawing/2014/main" val="20004"/>
                    </a:ext>
                  </a:extLst>
                </a:gridCol>
                <a:gridCol w="1541818">
                  <a:extLst>
                    <a:ext uri="{9D8B030D-6E8A-4147-A177-3AD203B41FA5}">
                      <a16:colId xmlns:a16="http://schemas.microsoft.com/office/drawing/2014/main" val="20005"/>
                    </a:ext>
                  </a:extLst>
                </a:gridCol>
              </a:tblGrid>
              <a:tr h="1135946">
                <a:tc>
                  <a:txBody>
                    <a:bodyPr/>
                    <a:lstStyle/>
                    <a:p>
                      <a:pPr algn="ctr"/>
                      <a:r>
                        <a:rPr lang="lv-LV" dirty="0" smtClean="0"/>
                        <a:t>Datums</a:t>
                      </a:r>
                      <a:endParaRPr lang="lv-LV" dirty="0"/>
                    </a:p>
                  </a:txBody>
                  <a:tcPr/>
                </a:tc>
                <a:tc>
                  <a:txBody>
                    <a:bodyPr/>
                    <a:lstStyle/>
                    <a:p>
                      <a:r>
                        <a:rPr lang="lv-LV" dirty="0" smtClean="0"/>
                        <a:t>Mērķis</a:t>
                      </a:r>
                      <a:endParaRPr lang="lv-LV" dirty="0"/>
                    </a:p>
                  </a:txBody>
                  <a:tcPr/>
                </a:tc>
                <a:tc>
                  <a:txBody>
                    <a:bodyPr/>
                    <a:lstStyle/>
                    <a:p>
                      <a:pPr algn="ctr"/>
                      <a:r>
                        <a:rPr lang="lv-LV" dirty="0" smtClean="0"/>
                        <a:t>Līdz kādam termiņam?</a:t>
                      </a:r>
                      <a:endParaRPr lang="lv-LV" dirty="0"/>
                    </a:p>
                  </a:txBody>
                  <a:tcPr/>
                </a:tc>
                <a:tc>
                  <a:txBody>
                    <a:bodyPr/>
                    <a:lstStyle/>
                    <a:p>
                      <a:pPr algn="ctr"/>
                      <a:r>
                        <a:rPr lang="lv-LV" dirty="0" smtClean="0"/>
                        <a:t>Rezultāts</a:t>
                      </a:r>
                      <a:endParaRPr lang="lv-LV" dirty="0"/>
                    </a:p>
                  </a:txBody>
                  <a:tcPr/>
                </a:tc>
                <a:tc>
                  <a:txBody>
                    <a:bodyPr/>
                    <a:lstStyle/>
                    <a:p>
                      <a:r>
                        <a:rPr lang="lv-LV" sz="1400" dirty="0" smtClean="0"/>
                        <a:t>Kur var īstenot?</a:t>
                      </a:r>
                      <a:endParaRPr lang="lv-LV" sz="1400" dirty="0"/>
                    </a:p>
                  </a:txBody>
                  <a:tcPr/>
                </a:tc>
                <a:tc>
                  <a:txBody>
                    <a:bodyPr/>
                    <a:lstStyle/>
                    <a:p>
                      <a:r>
                        <a:rPr lang="lv-LV" sz="1400" dirty="0" smtClean="0"/>
                        <a:t>Secinājumi </a:t>
                      </a:r>
                    </a:p>
                    <a:p>
                      <a:pPr algn="ctr"/>
                      <a:r>
                        <a:rPr lang="lv-LV" sz="1400" dirty="0" smtClean="0"/>
                        <a:t>(kas izdevās/neizdevās un kāpēc?)</a:t>
                      </a:r>
                    </a:p>
                    <a:p>
                      <a:pPr algn="ctr"/>
                      <a:endParaRPr lang="lv-LV" sz="1400" dirty="0"/>
                    </a:p>
                  </a:txBody>
                  <a:tcPr/>
                </a:tc>
                <a:extLst>
                  <a:ext uri="{0D108BD9-81ED-4DB2-BD59-A6C34878D82A}">
                    <a16:rowId xmlns:a16="http://schemas.microsoft.com/office/drawing/2014/main" val="10000"/>
                  </a:ext>
                </a:extLst>
              </a:tr>
              <a:tr h="354376">
                <a:tc>
                  <a:txBody>
                    <a:bodyPr/>
                    <a:lstStyle/>
                    <a:p>
                      <a:endParaRPr lang="lv-LV" dirty="0"/>
                    </a:p>
                  </a:txBody>
                  <a:tcPr/>
                </a:tc>
                <a:tc>
                  <a:txBody>
                    <a:bodyPr/>
                    <a:lstStyle/>
                    <a:p>
                      <a:endParaRPr lang="lv-LV" dirty="0"/>
                    </a:p>
                  </a:txBody>
                  <a:tcPr/>
                </a:tc>
                <a:tc>
                  <a:txBody>
                    <a:bodyPr/>
                    <a:lstStyle/>
                    <a:p>
                      <a:endParaRPr lang="lv-LV" dirty="0"/>
                    </a:p>
                  </a:txBody>
                  <a:tcPr/>
                </a:tc>
                <a:tc>
                  <a:txBody>
                    <a:bodyPr/>
                    <a:lstStyle/>
                    <a:p>
                      <a:endParaRPr lang="lv-LV" dirty="0"/>
                    </a:p>
                  </a:txBody>
                  <a:tcPr/>
                </a:tc>
                <a:tc>
                  <a:txBody>
                    <a:bodyPr/>
                    <a:lstStyle/>
                    <a:p>
                      <a:endParaRPr lang="lv-LV" dirty="0"/>
                    </a:p>
                  </a:txBody>
                  <a:tcPr/>
                </a:tc>
                <a:tc>
                  <a:txBody>
                    <a:bodyPr/>
                    <a:lstStyle/>
                    <a:p>
                      <a:endParaRPr lang="lv-LV" dirty="0"/>
                    </a:p>
                  </a:txBody>
                  <a:tcPr/>
                </a:tc>
                <a:extLst>
                  <a:ext uri="{0D108BD9-81ED-4DB2-BD59-A6C34878D82A}">
                    <a16:rowId xmlns:a16="http://schemas.microsoft.com/office/drawing/2014/main" val="10001"/>
                  </a:ext>
                </a:extLst>
              </a:tr>
              <a:tr h="1135946">
                <a:tc>
                  <a:txBody>
                    <a:bodyPr/>
                    <a:lstStyle/>
                    <a:p>
                      <a:pPr algn="ctr"/>
                      <a:r>
                        <a:rPr lang="lv-LV" dirty="0" smtClean="0">
                          <a:latin typeface="Times New Roman" panose="02020603050405020304" pitchFamily="18" charset="0"/>
                          <a:cs typeface="Times New Roman" panose="02020603050405020304" pitchFamily="18" charset="0"/>
                        </a:rPr>
                        <a:t>01.11.</a:t>
                      </a:r>
                      <a:endParaRPr lang="lv-LV" dirty="0">
                        <a:latin typeface="Times New Roman" panose="02020603050405020304" pitchFamily="18" charset="0"/>
                        <a:cs typeface="Times New Roman" panose="02020603050405020304" pitchFamily="18" charset="0"/>
                      </a:endParaRPr>
                    </a:p>
                  </a:txBody>
                  <a:tcPr/>
                </a:tc>
                <a:tc>
                  <a:txBody>
                    <a:bodyPr/>
                    <a:lstStyle/>
                    <a:p>
                      <a:pPr algn="just"/>
                      <a:r>
                        <a:rPr lang="lv-LV" dirty="0" smtClean="0">
                          <a:latin typeface="Times New Roman" panose="02020603050405020304" pitchFamily="18" charset="0"/>
                          <a:cs typeface="Times New Roman" panose="02020603050405020304" pitchFamily="18" charset="0"/>
                        </a:rPr>
                        <a:t>Trenēt  prasmi publiski uzstāties</a:t>
                      </a:r>
                      <a:endParaRPr lang="lv-LV" dirty="0">
                        <a:latin typeface="Times New Roman" panose="02020603050405020304" pitchFamily="18" charset="0"/>
                        <a:cs typeface="Times New Roman" panose="02020603050405020304" pitchFamily="18" charset="0"/>
                      </a:endParaRPr>
                    </a:p>
                  </a:txBody>
                  <a:tcPr/>
                </a:tc>
                <a:tc>
                  <a:txBody>
                    <a:bodyPr/>
                    <a:lstStyle/>
                    <a:p>
                      <a:pPr algn="ctr"/>
                      <a:r>
                        <a:rPr lang="lv-LV" dirty="0" smtClean="0">
                          <a:latin typeface="Times New Roman" panose="02020603050405020304" pitchFamily="18" charset="0"/>
                          <a:cs typeface="Times New Roman" panose="02020603050405020304" pitchFamily="18" charset="0"/>
                        </a:rPr>
                        <a:t>01.12.</a:t>
                      </a:r>
                      <a:endParaRPr lang="lv-LV" dirty="0">
                        <a:latin typeface="Times New Roman" panose="02020603050405020304" pitchFamily="18" charset="0"/>
                        <a:cs typeface="Times New Roman" panose="02020603050405020304" pitchFamily="18" charset="0"/>
                      </a:endParaRPr>
                    </a:p>
                  </a:txBody>
                  <a:tcPr/>
                </a:tc>
                <a:tc>
                  <a:txBody>
                    <a:bodyPr/>
                    <a:lstStyle/>
                    <a:p>
                      <a:pPr algn="just"/>
                      <a:r>
                        <a:rPr lang="lv-LV" dirty="0" smtClean="0">
                          <a:latin typeface="Times New Roman" panose="02020603050405020304" pitchFamily="18" charset="0"/>
                          <a:cs typeface="Times New Roman" panose="02020603050405020304" pitchFamily="18" charset="0"/>
                        </a:rPr>
                        <a:t>Piedalījos skolas un ārpusskolas pasākumu</a:t>
                      </a:r>
                      <a:r>
                        <a:rPr lang="lv-LV" baseline="0" dirty="0" smtClean="0">
                          <a:latin typeface="Times New Roman" panose="02020603050405020304" pitchFamily="18" charset="0"/>
                          <a:cs typeface="Times New Roman" panose="02020603050405020304" pitchFamily="18" charset="0"/>
                        </a:rPr>
                        <a:t> vadīšanā</a:t>
                      </a:r>
                      <a:endParaRPr lang="lv-LV" dirty="0">
                        <a:latin typeface="Times New Roman" panose="02020603050405020304" pitchFamily="18" charset="0"/>
                        <a:cs typeface="Times New Roman" panose="02020603050405020304" pitchFamily="18" charset="0"/>
                      </a:endParaRPr>
                    </a:p>
                  </a:txBody>
                  <a:tcPr/>
                </a:tc>
                <a:tc>
                  <a:txBody>
                    <a:bodyPr/>
                    <a:lstStyle/>
                    <a:p>
                      <a:pPr algn="ctr"/>
                      <a:endParaRPr lang="lv-LV" dirty="0">
                        <a:latin typeface="Times New Roman" panose="02020603050405020304" pitchFamily="18" charset="0"/>
                        <a:cs typeface="Times New Roman" panose="02020603050405020304" pitchFamily="18" charset="0"/>
                      </a:endParaRPr>
                    </a:p>
                  </a:txBody>
                  <a:tcPr/>
                </a:tc>
                <a:tc>
                  <a:txBody>
                    <a:bodyPr/>
                    <a:lstStyle/>
                    <a:p>
                      <a:pPr algn="ctr"/>
                      <a:endParaRPr lang="lv-LV"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54376">
                <a:tc>
                  <a:txBody>
                    <a:bodyPr/>
                    <a:lstStyle/>
                    <a:p>
                      <a:endParaRPr lang="lv-LV" dirty="0"/>
                    </a:p>
                  </a:txBody>
                  <a:tcPr/>
                </a:tc>
                <a:tc>
                  <a:txBody>
                    <a:bodyPr/>
                    <a:lstStyle/>
                    <a:p>
                      <a:endParaRPr lang="lv-LV" dirty="0"/>
                    </a:p>
                  </a:txBody>
                  <a:tcPr/>
                </a:tc>
                <a:tc>
                  <a:txBody>
                    <a:bodyPr/>
                    <a:lstStyle/>
                    <a:p>
                      <a:endParaRPr lang="lv-LV" dirty="0"/>
                    </a:p>
                  </a:txBody>
                  <a:tcPr/>
                </a:tc>
                <a:tc>
                  <a:txBody>
                    <a:bodyPr/>
                    <a:lstStyle/>
                    <a:p>
                      <a:endParaRPr lang="lv-LV" dirty="0"/>
                    </a:p>
                  </a:txBody>
                  <a:tcPr/>
                </a:tc>
                <a:tc>
                  <a:txBody>
                    <a:bodyPr/>
                    <a:lstStyle/>
                    <a:p>
                      <a:endParaRPr lang="lv-LV" dirty="0"/>
                    </a:p>
                  </a:txBody>
                  <a:tcPr/>
                </a:tc>
                <a:tc>
                  <a:txBody>
                    <a:bodyPr/>
                    <a:lstStyle/>
                    <a:p>
                      <a:endParaRPr lang="lv-LV" dirty="0"/>
                    </a:p>
                  </a:txBody>
                  <a:tcPr/>
                </a:tc>
                <a:extLst>
                  <a:ext uri="{0D108BD9-81ED-4DB2-BD59-A6C34878D82A}">
                    <a16:rowId xmlns:a16="http://schemas.microsoft.com/office/drawing/2014/main" val="10003"/>
                  </a:ext>
                </a:extLst>
              </a:tr>
              <a:tr h="354376">
                <a:tc>
                  <a:txBody>
                    <a:bodyPr/>
                    <a:lstStyle/>
                    <a:p>
                      <a:endParaRPr lang="lv-LV" dirty="0"/>
                    </a:p>
                  </a:txBody>
                  <a:tcPr/>
                </a:tc>
                <a:tc>
                  <a:txBody>
                    <a:bodyPr/>
                    <a:lstStyle/>
                    <a:p>
                      <a:endParaRPr lang="lv-LV" dirty="0"/>
                    </a:p>
                  </a:txBody>
                  <a:tcPr/>
                </a:tc>
                <a:tc>
                  <a:txBody>
                    <a:bodyPr/>
                    <a:lstStyle/>
                    <a:p>
                      <a:endParaRPr lang="lv-LV" dirty="0"/>
                    </a:p>
                  </a:txBody>
                  <a:tcPr/>
                </a:tc>
                <a:tc>
                  <a:txBody>
                    <a:bodyPr/>
                    <a:lstStyle/>
                    <a:p>
                      <a:endParaRPr lang="lv-LV" dirty="0"/>
                    </a:p>
                  </a:txBody>
                  <a:tcPr/>
                </a:tc>
                <a:tc>
                  <a:txBody>
                    <a:bodyPr/>
                    <a:lstStyle/>
                    <a:p>
                      <a:endParaRPr lang="lv-LV" dirty="0"/>
                    </a:p>
                  </a:txBody>
                  <a:tcPr/>
                </a:tc>
                <a:tc>
                  <a:txBody>
                    <a:bodyPr/>
                    <a:lstStyle/>
                    <a:p>
                      <a:endParaRPr lang="lv-LV" dirty="0"/>
                    </a:p>
                  </a:txBody>
                  <a:tcPr/>
                </a:tc>
                <a:extLst>
                  <a:ext uri="{0D108BD9-81ED-4DB2-BD59-A6C34878D82A}">
                    <a16:rowId xmlns:a16="http://schemas.microsoft.com/office/drawing/2014/main" val="10004"/>
                  </a:ext>
                </a:extLst>
              </a:tr>
              <a:tr h="354376">
                <a:tc>
                  <a:txBody>
                    <a:bodyPr/>
                    <a:lstStyle/>
                    <a:p>
                      <a:endParaRPr lang="lv-LV" dirty="0"/>
                    </a:p>
                  </a:txBody>
                  <a:tcPr/>
                </a:tc>
                <a:tc>
                  <a:txBody>
                    <a:bodyPr/>
                    <a:lstStyle/>
                    <a:p>
                      <a:endParaRPr lang="lv-LV" dirty="0"/>
                    </a:p>
                  </a:txBody>
                  <a:tcPr/>
                </a:tc>
                <a:tc>
                  <a:txBody>
                    <a:bodyPr/>
                    <a:lstStyle/>
                    <a:p>
                      <a:endParaRPr lang="lv-LV" dirty="0"/>
                    </a:p>
                  </a:txBody>
                  <a:tcPr/>
                </a:tc>
                <a:tc>
                  <a:txBody>
                    <a:bodyPr/>
                    <a:lstStyle/>
                    <a:p>
                      <a:endParaRPr lang="lv-LV" dirty="0"/>
                    </a:p>
                  </a:txBody>
                  <a:tcPr/>
                </a:tc>
                <a:tc>
                  <a:txBody>
                    <a:bodyPr/>
                    <a:lstStyle/>
                    <a:p>
                      <a:endParaRPr lang="lv-LV" dirty="0"/>
                    </a:p>
                  </a:txBody>
                  <a:tcPr/>
                </a:tc>
                <a:tc>
                  <a:txBody>
                    <a:bodyPr/>
                    <a:lstStyle/>
                    <a:p>
                      <a:endParaRPr lang="lv-LV" dirty="0"/>
                    </a:p>
                  </a:txBody>
                  <a:tcPr/>
                </a:tc>
                <a:extLst>
                  <a:ext uri="{0D108BD9-81ED-4DB2-BD59-A6C34878D82A}">
                    <a16:rowId xmlns:a16="http://schemas.microsoft.com/office/drawing/2014/main" val="10005"/>
                  </a:ext>
                </a:extLst>
              </a:tr>
              <a:tr h="354376">
                <a:tc>
                  <a:txBody>
                    <a:bodyPr/>
                    <a:lstStyle/>
                    <a:p>
                      <a:endParaRPr lang="lv-LV" dirty="0"/>
                    </a:p>
                  </a:txBody>
                  <a:tcPr/>
                </a:tc>
                <a:tc>
                  <a:txBody>
                    <a:bodyPr/>
                    <a:lstStyle/>
                    <a:p>
                      <a:endParaRPr lang="lv-LV" dirty="0"/>
                    </a:p>
                  </a:txBody>
                  <a:tcPr/>
                </a:tc>
                <a:tc>
                  <a:txBody>
                    <a:bodyPr/>
                    <a:lstStyle/>
                    <a:p>
                      <a:endParaRPr lang="lv-LV" dirty="0"/>
                    </a:p>
                  </a:txBody>
                  <a:tcPr/>
                </a:tc>
                <a:tc>
                  <a:txBody>
                    <a:bodyPr/>
                    <a:lstStyle/>
                    <a:p>
                      <a:endParaRPr lang="lv-LV" dirty="0"/>
                    </a:p>
                  </a:txBody>
                  <a:tcPr/>
                </a:tc>
                <a:tc>
                  <a:txBody>
                    <a:bodyPr/>
                    <a:lstStyle/>
                    <a:p>
                      <a:endParaRPr lang="lv-LV" dirty="0"/>
                    </a:p>
                  </a:txBody>
                  <a:tcPr/>
                </a:tc>
                <a:tc>
                  <a:txBody>
                    <a:bodyPr/>
                    <a:lstStyle/>
                    <a:p>
                      <a:endParaRPr lang="lv-LV"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05369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9</a:t>
            </a:r>
            <a:r>
              <a:rPr lang="lv-LV" dirty="0" smtClean="0"/>
              <a:t>. «Esmu pamanīts!»</a:t>
            </a:r>
            <a:endParaRPr lang="lv-LV" dirty="0"/>
          </a:p>
        </p:txBody>
      </p:sp>
      <p:sp>
        <p:nvSpPr>
          <p:cNvPr id="3" name="Content Placeholder 2"/>
          <p:cNvSpPr>
            <a:spLocks noGrp="1"/>
          </p:cNvSpPr>
          <p:nvPr>
            <p:ph idx="1"/>
          </p:nvPr>
        </p:nvSpPr>
        <p:spPr>
          <a:xfrm>
            <a:off x="822960" y="1100628"/>
            <a:ext cx="7781488" cy="3579849"/>
          </a:xfrm>
        </p:spPr>
        <p:txBody>
          <a:bodyPr/>
          <a:lstStyle/>
          <a:p>
            <a:pPr algn="ctr"/>
            <a:endParaRPr lang="lv-LV" dirty="0" smtClean="0"/>
          </a:p>
          <a:p>
            <a:pPr algn="r"/>
            <a:r>
              <a:rPr lang="lv-LV" sz="2400" dirty="0" smtClean="0">
                <a:latin typeface="Times New Roman" panose="02020603050405020304" pitchFamily="18" charset="0"/>
                <a:ea typeface="Tahoma" panose="020B0604030504040204" pitchFamily="34" charset="0"/>
                <a:cs typeface="Times New Roman" panose="02020603050405020304" pitchFamily="18" charset="0"/>
              </a:rPr>
              <a:t>Raksti skolas mājas lapā!</a:t>
            </a:r>
          </a:p>
          <a:p>
            <a:pPr algn="r"/>
            <a:endParaRPr lang="lv-LV" sz="2400" dirty="0" smtClean="0">
              <a:latin typeface="Times New Roman" panose="02020603050405020304" pitchFamily="18" charset="0"/>
              <a:ea typeface="Tahoma" panose="020B0604030504040204" pitchFamily="34" charset="0"/>
              <a:cs typeface="Times New Roman" panose="02020603050405020304" pitchFamily="18" charset="0"/>
            </a:endParaRPr>
          </a:p>
          <a:p>
            <a:pPr algn="r"/>
            <a:r>
              <a:rPr lang="lv-LV" sz="2400" b="0" i="1" dirty="0" smtClean="0">
                <a:latin typeface="Times New Roman" panose="02020603050405020304" pitchFamily="18" charset="0"/>
                <a:ea typeface="Tahoma" panose="020B0604030504040204" pitchFamily="34" charset="0"/>
                <a:cs typeface="Times New Roman" panose="02020603050405020304" pitchFamily="18" charset="0"/>
              </a:rPr>
              <a:t>Publikācijas</a:t>
            </a:r>
          </a:p>
          <a:p>
            <a:pPr algn="r"/>
            <a:r>
              <a:rPr lang="lv-LV" sz="2400" b="0" dirty="0" smtClean="0">
                <a:latin typeface="Times New Roman" panose="02020603050405020304" pitchFamily="18" charset="0"/>
                <a:ea typeface="Tahoma" panose="020B0604030504040204" pitchFamily="34" charset="0"/>
                <a:cs typeface="Times New Roman" panose="02020603050405020304" pitchFamily="18" charset="0"/>
              </a:rPr>
              <a:t>(</a:t>
            </a:r>
            <a:r>
              <a:rPr lang="lv-LV" sz="2400" b="0" dirty="0" err="1" smtClean="0">
                <a:latin typeface="Times New Roman" panose="02020603050405020304" pitchFamily="18" charset="0"/>
                <a:ea typeface="Tahoma" panose="020B0604030504040204" pitchFamily="34" charset="0"/>
                <a:cs typeface="Times New Roman" panose="02020603050405020304" pitchFamily="18" charset="0"/>
              </a:rPr>
              <a:t>web</a:t>
            </a:r>
            <a:r>
              <a:rPr lang="lv-LV" sz="2400" b="0" dirty="0" smtClean="0">
                <a:latin typeface="Times New Roman" panose="02020603050405020304" pitchFamily="18" charset="0"/>
                <a:ea typeface="Tahoma" panose="020B0604030504040204" pitchFamily="34" charset="0"/>
                <a:cs typeface="Times New Roman" panose="02020603050405020304" pitchFamily="18" charset="0"/>
              </a:rPr>
              <a:t>, vietējā prese)</a:t>
            </a:r>
            <a:endParaRPr lang="lv-LV" sz="2400" b="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26" name="Picture 2" descr="Attēlu rezultāti vaicājumam “publikācij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02" y="1052736"/>
            <a:ext cx="4677900" cy="4009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053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b="1" dirty="0" smtClean="0">
                <a:latin typeface="Times New Roman" panose="02020603050405020304" pitchFamily="18" charset="0"/>
                <a:cs typeface="Times New Roman" panose="02020603050405020304" pitchFamily="18" charset="0"/>
              </a:rPr>
              <a:t>Atceries!</a:t>
            </a:r>
            <a:endParaRPr lang="lv-LV"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31640" y="1484784"/>
            <a:ext cx="6048672" cy="3195693"/>
          </a:xfrm>
        </p:spPr>
        <p:txBody>
          <a:bodyPr>
            <a:normAutofit/>
          </a:bodyPr>
          <a:lstStyle/>
          <a:p>
            <a:pPr marL="0" indent="0"/>
            <a:endParaRPr lang="lv-LV" sz="2800" b="0" dirty="0" smtClean="0">
              <a:latin typeface="Times New Roman" panose="02020603050405020304" pitchFamily="18" charset="0"/>
              <a:cs typeface="Times New Roman" panose="02020603050405020304" pitchFamily="18" charset="0"/>
            </a:endParaRPr>
          </a:p>
          <a:p>
            <a:pPr marL="0" indent="0" algn="ctr"/>
            <a:r>
              <a:rPr lang="lv-LV" sz="2800" b="0" dirty="0" smtClean="0">
                <a:latin typeface="Times New Roman" panose="02020603050405020304" pitchFamily="18" charset="0"/>
                <a:cs typeface="Times New Roman" panose="02020603050405020304" pitchFamily="18" charset="0"/>
              </a:rPr>
              <a:t>Mācību </a:t>
            </a:r>
            <a:r>
              <a:rPr lang="lv-LV" sz="2800" b="0" dirty="0" smtClean="0">
                <a:latin typeface="Times New Roman" panose="02020603050405020304" pitchFamily="18" charset="0"/>
                <a:cs typeface="Times New Roman" panose="02020603050405020304" pitchFamily="18" charset="0"/>
              </a:rPr>
              <a:t>gada beigās tiks rīkota </a:t>
            </a:r>
            <a:r>
              <a:rPr lang="lv-LV" sz="2800" b="0" dirty="0" err="1" smtClean="0">
                <a:latin typeface="Times New Roman" panose="02020603050405020304" pitchFamily="18" charset="0"/>
                <a:cs typeface="Times New Roman" panose="02020603050405020304" pitchFamily="18" charset="0"/>
              </a:rPr>
              <a:t>portfolio</a:t>
            </a:r>
            <a:r>
              <a:rPr lang="lv-LV" sz="2800" b="0" dirty="0" smtClean="0">
                <a:latin typeface="Times New Roman" panose="02020603050405020304" pitchFamily="18" charset="0"/>
                <a:cs typeface="Times New Roman" panose="02020603050405020304" pitchFamily="18" charset="0"/>
              </a:rPr>
              <a:t> </a:t>
            </a:r>
            <a:r>
              <a:rPr lang="lv-LV" sz="2800" b="0" dirty="0" smtClean="0">
                <a:latin typeface="Times New Roman" panose="02020603050405020304" pitchFamily="18" charset="0"/>
                <a:cs typeface="Times New Roman" panose="02020603050405020304" pitchFamily="18" charset="0"/>
              </a:rPr>
              <a:t>izstāde.</a:t>
            </a:r>
            <a:endParaRPr lang="lv-LV" sz="2800" b="0" dirty="0" smtClean="0">
              <a:latin typeface="Times New Roman" panose="02020603050405020304" pitchFamily="18" charset="0"/>
              <a:cs typeface="Times New Roman" panose="02020603050405020304" pitchFamily="18" charset="0"/>
            </a:endParaRPr>
          </a:p>
          <a:p>
            <a:pPr marL="0" indent="0"/>
            <a:endParaRPr lang="lv-LV" sz="2800" b="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3705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7776864" cy="1440160"/>
          </a:xfrm>
        </p:spPr>
        <p:txBody>
          <a:bodyPr/>
          <a:lstStyle/>
          <a:p>
            <a:pPr algn="ctr"/>
            <a:r>
              <a:rPr lang="lv-LV" sz="2800" dirty="0" smtClean="0">
                <a:latin typeface="Times New Roman" panose="02020603050405020304" pitchFamily="18" charset="0"/>
                <a:cs typeface="Times New Roman" panose="02020603050405020304" pitchFamily="18" charset="0"/>
              </a:rPr>
              <a:t>Jautājumu vai neskaidrību gadījumā griezties pie Pedagoga karjeras konsultanta</a:t>
            </a:r>
            <a:endParaRPr lang="lv-LV" sz="28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971600" y="2060848"/>
            <a:ext cx="6510528" cy="4896544"/>
          </a:xfrm>
        </p:spPr>
        <p:txBody>
          <a:bodyPr>
            <a:noAutofit/>
          </a:bodyPr>
          <a:lstStyle/>
          <a:p>
            <a:pPr algn="ctr"/>
            <a:endParaRPr lang="lv-LV" b="1" dirty="0" smtClean="0"/>
          </a:p>
          <a:p>
            <a:pPr algn="ctr"/>
            <a:endParaRPr lang="lv-LV" b="1" dirty="0" smtClean="0"/>
          </a:p>
          <a:p>
            <a:pPr algn="ctr"/>
            <a:r>
              <a:rPr lang="lv-LV" sz="2400" b="1" dirty="0" smtClean="0"/>
              <a:t>Guntas </a:t>
            </a:r>
            <a:r>
              <a:rPr lang="lv-LV" sz="2400" b="1" dirty="0" err="1" smtClean="0"/>
              <a:t>Sergejevas</a:t>
            </a:r>
            <a:endParaRPr lang="lv-LV" sz="2400" b="1" dirty="0" smtClean="0"/>
          </a:p>
          <a:p>
            <a:pPr algn="ctr"/>
            <a:r>
              <a:rPr lang="lv-LV" sz="2400" b="1" dirty="0" smtClean="0"/>
              <a:t>148.kabinets</a:t>
            </a:r>
            <a:endParaRPr lang="lv-LV" sz="2400" b="1" dirty="0"/>
          </a:p>
          <a:p>
            <a:pPr algn="ctr"/>
            <a:endParaRPr lang="lv-LV" b="1" dirty="0" smtClean="0"/>
          </a:p>
          <a:p>
            <a:pPr algn="ctr"/>
            <a:endParaRPr lang="lv-LV" b="1" dirty="0"/>
          </a:p>
          <a:p>
            <a:pPr algn="ctr"/>
            <a:endParaRPr lang="lv-LV" b="1" dirty="0" smtClean="0"/>
          </a:p>
          <a:p>
            <a:pPr algn="ctr"/>
            <a:endParaRPr lang="lv-LV" b="1" dirty="0"/>
          </a:p>
          <a:p>
            <a:pPr algn="ctr"/>
            <a:endParaRPr lang="lv-LV" b="1" dirty="0" smtClean="0"/>
          </a:p>
          <a:p>
            <a:pPr algn="ctr"/>
            <a:endParaRPr lang="lv-LV" b="1" dirty="0"/>
          </a:p>
          <a:p>
            <a:pPr algn="ctr"/>
            <a:endParaRPr lang="lv-LV" b="1" dirty="0" smtClean="0"/>
          </a:p>
          <a:p>
            <a:pPr algn="ctr"/>
            <a:endParaRPr lang="lv-LV" b="1" dirty="0"/>
          </a:p>
          <a:p>
            <a:pPr algn="ctr"/>
            <a:r>
              <a:rPr lang="lv-LV" b="1" dirty="0" smtClean="0"/>
              <a:t>Prezentāciju veidoja: Ineses Kaupuža un  </a:t>
            </a:r>
            <a:endParaRPr lang="lv-LV" b="1" dirty="0"/>
          </a:p>
          <a:p>
            <a:pPr algn="ctr"/>
            <a:r>
              <a:rPr lang="lv-LV" b="1" dirty="0" smtClean="0"/>
              <a:t>Inga </a:t>
            </a:r>
            <a:r>
              <a:rPr lang="lv-LV" b="1" dirty="0" err="1" smtClean="0"/>
              <a:t>Lišmane</a:t>
            </a:r>
            <a:r>
              <a:rPr lang="lv-LV" b="1" dirty="0" smtClean="0"/>
              <a:t> </a:t>
            </a:r>
            <a:r>
              <a:rPr lang="lv-LV" b="1" dirty="0"/>
              <a:t>-</a:t>
            </a:r>
            <a:r>
              <a:rPr lang="lv-LV" b="1" dirty="0" smtClean="0"/>
              <a:t>Ozoliņa</a:t>
            </a:r>
            <a:endParaRPr lang="lv-LV" b="1" dirty="0"/>
          </a:p>
          <a:p>
            <a:pPr algn="ctr"/>
            <a:endParaRPr lang="lv-LV" sz="2800" b="1" dirty="0"/>
          </a:p>
        </p:txBody>
      </p:sp>
    </p:spTree>
    <p:extLst>
      <p:ext uri="{BB962C8B-B14F-4D97-AF65-F5344CB8AC3E}">
        <p14:creationId xmlns:p14="http://schemas.microsoft.com/office/powerpoint/2010/main" val="2824768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ttēlu rezultāti vaicājumam “care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04864"/>
            <a:ext cx="3536909" cy="28803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95936" y="332656"/>
            <a:ext cx="4536504" cy="4524315"/>
          </a:xfrm>
          <a:prstGeom prst="rect">
            <a:avLst/>
          </a:prstGeom>
        </p:spPr>
        <p:txBody>
          <a:bodyPr wrap="square">
            <a:spAutoFit/>
          </a:bodyPr>
          <a:lstStyle/>
          <a:p>
            <a:pPr algn="just"/>
            <a:endParaRPr lang="lv-LV" b="0" i="0" dirty="0" smtClean="0">
              <a:solidFill>
                <a:srgbClr val="58595B"/>
              </a:solidFill>
              <a:effectLst/>
              <a:latin typeface="Arial"/>
            </a:endParaRPr>
          </a:p>
          <a:p>
            <a:pPr algn="just"/>
            <a:r>
              <a:rPr lang="lv-LV" sz="2800" b="1" i="0" dirty="0" smtClean="0">
                <a:solidFill>
                  <a:srgbClr val="58595B"/>
                </a:solidFill>
                <a:effectLst/>
                <a:latin typeface="Arial"/>
              </a:rPr>
              <a:t>Karjeras veidošana ir nepārtraukts pārmaiņu process </a:t>
            </a:r>
            <a:r>
              <a:rPr lang="lv-LV" sz="2800" b="0" i="0" dirty="0" smtClean="0">
                <a:solidFill>
                  <a:srgbClr val="58595B"/>
                </a:solidFill>
                <a:effectLst/>
                <a:latin typeface="Arial"/>
              </a:rPr>
              <a:t>mūža garumā, kura gaitā cilvēks izmanto informāciju par sevi un apkārtni, lai izvēlētos </a:t>
            </a:r>
            <a:r>
              <a:rPr lang="lv-LV" sz="2800" b="1" i="0" dirty="0" smtClean="0">
                <a:solidFill>
                  <a:srgbClr val="58595B"/>
                </a:solidFill>
                <a:effectLst/>
                <a:latin typeface="Arial"/>
              </a:rPr>
              <a:t>nodarbošanos, mācību jomu, kā arī konkrētu profesiju.</a:t>
            </a:r>
          </a:p>
          <a:p>
            <a:pPr marL="285750" indent="-285750">
              <a:buFont typeface="Wingdings" panose="05000000000000000000" pitchFamily="2" charset="2"/>
              <a:buChar char="q"/>
            </a:pPr>
            <a:endParaRPr lang="lv-LV" dirty="0"/>
          </a:p>
        </p:txBody>
      </p:sp>
      <p:sp>
        <p:nvSpPr>
          <p:cNvPr id="3" name="Rectangle 2"/>
          <p:cNvSpPr/>
          <p:nvPr/>
        </p:nvSpPr>
        <p:spPr>
          <a:xfrm>
            <a:off x="611560" y="5445224"/>
            <a:ext cx="8280920" cy="646331"/>
          </a:xfrm>
          <a:prstGeom prst="rect">
            <a:avLst/>
          </a:prstGeom>
        </p:spPr>
        <p:txBody>
          <a:bodyPr wrap="square">
            <a:spAutoFit/>
          </a:bodyPr>
          <a:lstStyle/>
          <a:p>
            <a:pPr algn="ctr"/>
            <a:r>
              <a:rPr lang="lv-LV" dirty="0" smtClean="0"/>
              <a:t>„Pat ja jūs esat uz pareizā ceļa, jūs sabrauks, ja uz ceļa tikai sēdēsiet!” </a:t>
            </a:r>
          </a:p>
          <a:p>
            <a:pPr algn="ctr"/>
            <a:r>
              <a:rPr lang="lv-LV" dirty="0" err="1" smtClean="0"/>
              <a:t>Roger</a:t>
            </a:r>
            <a:r>
              <a:rPr lang="lv-LV" dirty="0" smtClean="0"/>
              <a:t> (1980.) </a:t>
            </a:r>
            <a:endParaRPr lang="lv-LV" dirty="0"/>
          </a:p>
        </p:txBody>
      </p:sp>
    </p:spTree>
    <p:extLst>
      <p:ext uri="{BB962C8B-B14F-4D97-AF65-F5344CB8AC3E}">
        <p14:creationId xmlns:p14="http://schemas.microsoft.com/office/powerpoint/2010/main" val="2451665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836712"/>
            <a:ext cx="7520940" cy="548640"/>
          </a:xfrm>
        </p:spPr>
        <p:txBody>
          <a:bodyPr/>
          <a:lstStyle/>
          <a:p>
            <a:pPr lvl="0" algn="ctr"/>
            <a:r>
              <a:rPr lang="lv-LV" dirty="0" smtClean="0">
                <a:solidFill>
                  <a:prstClr val="black"/>
                </a:solidFill>
                <a:latin typeface="Trebuchet MS"/>
              </a:rPr>
              <a:t>Darba </a:t>
            </a:r>
            <a:r>
              <a:rPr lang="lv-LV" dirty="0">
                <a:solidFill>
                  <a:prstClr val="black"/>
                </a:solidFill>
                <a:latin typeface="Trebuchet MS"/>
              </a:rPr>
              <a:t>tirgū augstu tiek vērtētas dažādas prasmes, ko var pilnveidot jau mācību </a:t>
            </a:r>
            <a:r>
              <a:rPr lang="lv-LV" dirty="0" smtClean="0">
                <a:solidFill>
                  <a:prstClr val="black"/>
                </a:solidFill>
                <a:latin typeface="Trebuchet MS"/>
              </a:rPr>
              <a:t>procesā:</a:t>
            </a:r>
            <a:r>
              <a:rPr lang="lv-LV" dirty="0">
                <a:solidFill>
                  <a:prstClr val="black"/>
                </a:solidFill>
                <a:latin typeface="Trebuchet MS"/>
              </a:rPr>
              <a:t/>
            </a:r>
            <a:br>
              <a:rPr lang="lv-LV" dirty="0">
                <a:solidFill>
                  <a:prstClr val="black"/>
                </a:solidFill>
                <a:latin typeface="Trebuchet MS"/>
              </a:rPr>
            </a:br>
            <a:r>
              <a:rPr lang="lv-LV" dirty="0" smtClean="0"/>
              <a:t> </a:t>
            </a:r>
            <a:endParaRPr lang="lv-LV" dirty="0"/>
          </a:p>
        </p:txBody>
      </p:sp>
      <p:sp>
        <p:nvSpPr>
          <p:cNvPr id="3" name="Content Placeholder 2"/>
          <p:cNvSpPr>
            <a:spLocks noGrp="1"/>
          </p:cNvSpPr>
          <p:nvPr>
            <p:ph idx="1"/>
          </p:nvPr>
        </p:nvSpPr>
        <p:spPr>
          <a:xfrm>
            <a:off x="395536" y="1772816"/>
            <a:ext cx="8496944" cy="5424716"/>
          </a:xfrm>
        </p:spPr>
        <p:txBody>
          <a:bodyPr>
            <a:normAutofit/>
          </a:bodyPr>
          <a:lstStyle/>
          <a:p>
            <a:pPr marL="0" lvl="0" indent="0" algn="just" eaLnBrk="0" fontAlgn="base" hangingPunct="0">
              <a:spcBef>
                <a:spcPts val="600"/>
              </a:spcBef>
              <a:spcAft>
                <a:spcPct val="0"/>
              </a:spcAft>
              <a:buClr>
                <a:srgbClr val="B13F9A"/>
              </a:buClr>
              <a:buSzPct val="73000"/>
              <a:defRPr/>
            </a:pPr>
            <a:endParaRPr lang="lv-LV" sz="2600" b="0" dirty="0">
              <a:solidFill>
                <a:prstClr val="black"/>
              </a:solidFill>
              <a:latin typeface="Trebuchet MS"/>
            </a:endParaRPr>
          </a:p>
          <a:p>
            <a:pPr marL="635000" lvl="1" indent="-342900" algn="just" eaLnBrk="0" fontAlgn="base" hangingPunct="0">
              <a:spcBef>
                <a:spcPts val="500"/>
              </a:spcBef>
              <a:spcAft>
                <a:spcPct val="0"/>
              </a:spcAft>
              <a:buClr>
                <a:srgbClr val="F9B639"/>
              </a:buClr>
              <a:buSzPct val="80000"/>
              <a:buFont typeface="Wingdings" panose="05000000000000000000" pitchFamily="2" charset="2"/>
              <a:buChar char="q"/>
              <a:defRPr/>
            </a:pPr>
            <a:r>
              <a:rPr lang="lv-LV" sz="2200" dirty="0" smtClean="0">
                <a:latin typeface="Trebuchet MS"/>
              </a:rPr>
              <a:t>izglītības </a:t>
            </a:r>
            <a:r>
              <a:rPr lang="lv-LV" sz="2200" dirty="0">
                <a:latin typeface="Trebuchet MS"/>
              </a:rPr>
              <a:t>līmenis;</a:t>
            </a:r>
          </a:p>
          <a:p>
            <a:pPr marL="635000" lvl="1" indent="-342900" algn="just" eaLnBrk="0" fontAlgn="base" hangingPunct="0">
              <a:spcBef>
                <a:spcPts val="500"/>
              </a:spcBef>
              <a:spcAft>
                <a:spcPct val="0"/>
              </a:spcAft>
              <a:buClr>
                <a:srgbClr val="F9B639"/>
              </a:buClr>
              <a:buSzPct val="80000"/>
              <a:buFont typeface="Wingdings" panose="05000000000000000000" pitchFamily="2" charset="2"/>
              <a:buChar char="q"/>
              <a:defRPr/>
            </a:pPr>
            <a:r>
              <a:rPr lang="lv-LV" sz="2200" dirty="0" smtClean="0">
                <a:latin typeface="Trebuchet MS"/>
              </a:rPr>
              <a:t>valodu </a:t>
            </a:r>
            <a:r>
              <a:rPr lang="lv-LV" sz="2200" dirty="0">
                <a:latin typeface="Trebuchet MS"/>
              </a:rPr>
              <a:t>zināšanas </a:t>
            </a:r>
            <a:r>
              <a:rPr lang="lv-LV" sz="2200" dirty="0" smtClean="0">
                <a:latin typeface="Trebuchet MS"/>
              </a:rPr>
              <a:t>;</a:t>
            </a:r>
          </a:p>
          <a:p>
            <a:pPr marL="635000" lvl="1" indent="-342900" algn="just" eaLnBrk="0" fontAlgn="base" hangingPunct="0">
              <a:spcBef>
                <a:spcPts val="500"/>
              </a:spcBef>
              <a:spcAft>
                <a:spcPct val="0"/>
              </a:spcAft>
              <a:buClr>
                <a:srgbClr val="F9B639"/>
              </a:buClr>
              <a:buSzPct val="80000"/>
              <a:buFont typeface="Wingdings" panose="05000000000000000000" pitchFamily="2" charset="2"/>
              <a:buChar char="q"/>
              <a:defRPr/>
            </a:pPr>
            <a:r>
              <a:rPr lang="lv-LV" sz="2200" dirty="0" err="1">
                <a:latin typeface="Trebuchet MS"/>
              </a:rPr>
              <a:t>d</a:t>
            </a:r>
            <a:r>
              <a:rPr lang="lv-LV" sz="2200" dirty="0" err="1" smtClean="0">
                <a:latin typeface="Trebuchet MS"/>
              </a:rPr>
              <a:t>atorprasmes</a:t>
            </a:r>
            <a:r>
              <a:rPr lang="lv-LV" sz="2200" dirty="0">
                <a:latin typeface="Trebuchet MS"/>
              </a:rPr>
              <a:t>;</a:t>
            </a:r>
          </a:p>
          <a:p>
            <a:pPr marL="635000" lvl="1" indent="-342900" algn="just" eaLnBrk="0" fontAlgn="base" hangingPunct="0">
              <a:spcBef>
                <a:spcPts val="500"/>
              </a:spcBef>
              <a:spcAft>
                <a:spcPct val="0"/>
              </a:spcAft>
              <a:buClr>
                <a:srgbClr val="F9B639"/>
              </a:buClr>
              <a:buSzPct val="80000"/>
              <a:buFont typeface="Wingdings" panose="05000000000000000000" pitchFamily="2" charset="2"/>
              <a:buChar char="q"/>
              <a:defRPr/>
            </a:pPr>
            <a:r>
              <a:rPr lang="lv-LV" sz="2200" dirty="0" smtClean="0">
                <a:latin typeface="Trebuchet MS"/>
              </a:rPr>
              <a:t>saskarsmes prasmes;</a:t>
            </a:r>
          </a:p>
          <a:p>
            <a:pPr marL="635000" lvl="1" indent="-342900" algn="just" eaLnBrk="0" fontAlgn="base" hangingPunct="0">
              <a:spcBef>
                <a:spcPts val="500"/>
              </a:spcBef>
              <a:spcAft>
                <a:spcPct val="0"/>
              </a:spcAft>
              <a:buClr>
                <a:srgbClr val="F9B639"/>
              </a:buClr>
              <a:buSzPct val="80000"/>
              <a:buFont typeface="Wingdings" panose="05000000000000000000" pitchFamily="2" charset="2"/>
              <a:buChar char="q"/>
              <a:defRPr/>
            </a:pPr>
            <a:r>
              <a:rPr lang="lv-LV" sz="2200" dirty="0" smtClean="0">
                <a:latin typeface="Trebuchet MS"/>
              </a:rPr>
              <a:t>prasme </a:t>
            </a:r>
            <a:r>
              <a:rPr lang="lv-LV" sz="2200" dirty="0">
                <a:latin typeface="Trebuchet MS"/>
              </a:rPr>
              <a:t>prezentēt sevi </a:t>
            </a:r>
            <a:r>
              <a:rPr lang="lv-LV" sz="2200" dirty="0" smtClean="0">
                <a:latin typeface="Trebuchet MS"/>
              </a:rPr>
              <a:t>;</a:t>
            </a:r>
          </a:p>
          <a:p>
            <a:pPr marL="635000" lvl="1" indent="-342900" algn="just" eaLnBrk="0" fontAlgn="base" hangingPunct="0">
              <a:spcBef>
                <a:spcPts val="500"/>
              </a:spcBef>
              <a:spcAft>
                <a:spcPct val="0"/>
              </a:spcAft>
              <a:buClr>
                <a:srgbClr val="F9B639"/>
              </a:buClr>
              <a:buSzPct val="80000"/>
              <a:buFont typeface="Wingdings" panose="05000000000000000000" pitchFamily="2" charset="2"/>
              <a:buChar char="q"/>
              <a:defRPr/>
            </a:pPr>
            <a:r>
              <a:rPr lang="lv-LV" sz="2200" dirty="0" err="1" smtClean="0">
                <a:latin typeface="Trebuchet MS"/>
              </a:rPr>
              <a:t>autovadīšanas</a:t>
            </a:r>
            <a:r>
              <a:rPr lang="lv-LV" sz="2200" dirty="0" smtClean="0">
                <a:latin typeface="Trebuchet MS"/>
              </a:rPr>
              <a:t> </a:t>
            </a:r>
            <a:r>
              <a:rPr lang="lv-LV" sz="2200" dirty="0">
                <a:latin typeface="Trebuchet MS"/>
              </a:rPr>
              <a:t>prasme.</a:t>
            </a:r>
          </a:p>
          <a:p>
            <a:endParaRPr lang="lv-LV" dirty="0"/>
          </a:p>
        </p:txBody>
      </p:sp>
    </p:spTree>
    <p:extLst>
      <p:ext uri="{BB962C8B-B14F-4D97-AF65-F5344CB8AC3E}">
        <p14:creationId xmlns:p14="http://schemas.microsoft.com/office/powerpoint/2010/main" val="174422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51520" y="2276872"/>
            <a:ext cx="4032448" cy="5112568"/>
          </a:xfrm>
        </p:spPr>
        <p:txBody>
          <a:bodyPr>
            <a:normAutofit/>
          </a:bodyPr>
          <a:lstStyle/>
          <a:p>
            <a:pPr marL="457200" lvl="0" indent="-457200">
              <a:spcBef>
                <a:spcPts val="1200"/>
              </a:spcBef>
              <a:spcAft>
                <a:spcPts val="1200"/>
              </a:spcAft>
              <a:buFont typeface="Wingdings" panose="05000000000000000000" pitchFamily="2" charset="2"/>
              <a:buChar char="q"/>
            </a:pPr>
            <a:r>
              <a:rPr lang="lv-LV" sz="2400" b="0" i="1" dirty="0" err="1" smtClean="0">
                <a:solidFill>
                  <a:srgbClr val="000000"/>
                </a:solidFill>
                <a:latin typeface="Times New Roman"/>
                <a:ea typeface="Times New Roman"/>
              </a:rPr>
              <a:t>datorprasmes</a:t>
            </a:r>
            <a:r>
              <a:rPr lang="lv-LV" sz="2400" b="0" i="1" dirty="0" smtClean="0">
                <a:solidFill>
                  <a:srgbClr val="000000"/>
                </a:solidFill>
                <a:latin typeface="Times New Roman"/>
                <a:ea typeface="Times New Roman"/>
              </a:rPr>
              <a:t>;</a:t>
            </a:r>
            <a:endParaRPr lang="lv-LV" sz="2400" b="0" dirty="0">
              <a:latin typeface="Times New Roman"/>
              <a:ea typeface="Times New Roman"/>
            </a:endParaRPr>
          </a:p>
          <a:p>
            <a:pPr marL="457200" lvl="0" indent="-457200">
              <a:spcBef>
                <a:spcPts val="1200"/>
              </a:spcBef>
              <a:spcAft>
                <a:spcPts val="1200"/>
              </a:spcAft>
              <a:buFont typeface="Wingdings" panose="05000000000000000000" pitchFamily="2" charset="2"/>
              <a:buChar char="q"/>
            </a:pPr>
            <a:r>
              <a:rPr lang="lv-LV" sz="2400" b="0" i="1" dirty="0">
                <a:solidFill>
                  <a:srgbClr val="000000"/>
                </a:solidFill>
                <a:latin typeface="Times New Roman"/>
                <a:ea typeface="Times New Roman"/>
              </a:rPr>
              <a:t>s</a:t>
            </a:r>
            <a:r>
              <a:rPr lang="lv-LV" sz="2400" b="0" i="1" dirty="0" smtClean="0">
                <a:solidFill>
                  <a:srgbClr val="000000"/>
                </a:solidFill>
                <a:latin typeface="Times New Roman"/>
                <a:ea typeface="Times New Roman"/>
              </a:rPr>
              <a:t>vešvalodu prasmes;</a:t>
            </a:r>
            <a:endParaRPr lang="lv-LV" dirty="0"/>
          </a:p>
        </p:txBody>
      </p:sp>
      <p:sp>
        <p:nvSpPr>
          <p:cNvPr id="3" name="Content Placeholder 2"/>
          <p:cNvSpPr>
            <a:spLocks noGrp="1"/>
          </p:cNvSpPr>
          <p:nvPr>
            <p:ph sz="half" idx="2"/>
          </p:nvPr>
        </p:nvSpPr>
        <p:spPr>
          <a:xfrm>
            <a:off x="4860032" y="3212976"/>
            <a:ext cx="4104456" cy="5500072"/>
          </a:xfrm>
        </p:spPr>
        <p:txBody>
          <a:bodyPr>
            <a:normAutofit/>
          </a:bodyPr>
          <a:lstStyle/>
          <a:p>
            <a:pPr marL="457200" lvl="0" indent="-457200">
              <a:buFont typeface="Wingdings" panose="05000000000000000000" pitchFamily="2" charset="2"/>
              <a:buChar char="q"/>
            </a:pPr>
            <a:r>
              <a:rPr lang="lv-LV" sz="2400" b="0" i="1" dirty="0" smtClean="0">
                <a:solidFill>
                  <a:srgbClr val="000000"/>
                </a:solidFill>
                <a:latin typeface="Times New Roman"/>
                <a:ea typeface="Times New Roman"/>
              </a:rPr>
              <a:t>komunikāciju;</a:t>
            </a:r>
          </a:p>
          <a:p>
            <a:pPr marL="457200" lvl="0" indent="-457200">
              <a:buFont typeface="Wingdings" panose="05000000000000000000" pitchFamily="2" charset="2"/>
              <a:buChar char="q"/>
            </a:pPr>
            <a:r>
              <a:rPr lang="lv-LV" sz="2400" b="0" i="1" dirty="0" err="1">
                <a:solidFill>
                  <a:srgbClr val="000000"/>
                </a:solidFill>
                <a:latin typeface="Times New Roman"/>
                <a:ea typeface="Times New Roman"/>
              </a:rPr>
              <a:t>p</a:t>
            </a:r>
            <a:r>
              <a:rPr lang="lv-LV" sz="2400" b="0" i="1" dirty="0" err="1" smtClean="0">
                <a:solidFill>
                  <a:srgbClr val="000000"/>
                </a:solidFill>
                <a:latin typeface="Times New Roman"/>
                <a:ea typeface="Times New Roman"/>
              </a:rPr>
              <a:t>ašnovērtēšanu</a:t>
            </a:r>
            <a:endParaRPr lang="lv-LV" sz="2400" b="0" i="1" dirty="0" smtClean="0">
              <a:solidFill>
                <a:srgbClr val="000000"/>
              </a:solidFill>
              <a:latin typeface="Times New Roman"/>
              <a:ea typeface="Times New Roman"/>
            </a:endParaRPr>
          </a:p>
          <a:p>
            <a:pPr marL="457200" lvl="0" indent="-457200">
              <a:buFont typeface="Wingdings" panose="05000000000000000000" pitchFamily="2" charset="2"/>
              <a:buChar char="q"/>
            </a:pPr>
            <a:r>
              <a:rPr lang="lv-LV" sz="2400" b="0" i="1" dirty="0" smtClean="0">
                <a:solidFill>
                  <a:srgbClr val="000000"/>
                </a:solidFill>
                <a:latin typeface="Times New Roman"/>
                <a:ea typeface="Times New Roman"/>
              </a:rPr>
              <a:t>uzņēmējdarbību</a:t>
            </a:r>
            <a:endParaRPr lang="lv-LV" sz="2400" b="0" dirty="0">
              <a:latin typeface="Times New Roman"/>
              <a:ea typeface="Times New Roman"/>
            </a:endParaRPr>
          </a:p>
          <a:p>
            <a:endParaRPr lang="lv-LV" dirty="0"/>
          </a:p>
        </p:txBody>
      </p:sp>
      <p:sp>
        <p:nvSpPr>
          <p:cNvPr id="4" name="Title 3"/>
          <p:cNvSpPr>
            <a:spLocks noGrp="1"/>
          </p:cNvSpPr>
          <p:nvPr>
            <p:ph type="title"/>
          </p:nvPr>
        </p:nvSpPr>
        <p:spPr>
          <a:xfrm>
            <a:off x="899592" y="692696"/>
            <a:ext cx="7520940" cy="548640"/>
          </a:xfrm>
        </p:spPr>
        <p:txBody>
          <a:bodyPr/>
          <a:lstStyle/>
          <a:p>
            <a:pPr algn="ctr"/>
            <a:r>
              <a:rPr lang="lv-LV" dirty="0" smtClean="0"/>
              <a:t>Prasmes un kompetences, ko var attīstīt :</a:t>
            </a:r>
            <a:endParaRPr lang="lv-LV"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228" y="1484784"/>
            <a:ext cx="2520280" cy="137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105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lv-LV" dirty="0" smtClean="0"/>
              <a:t>Kas man jādara?</a:t>
            </a:r>
            <a:endParaRPr lang="lv-LV" dirty="0"/>
          </a:p>
        </p:txBody>
      </p:sp>
      <p:sp>
        <p:nvSpPr>
          <p:cNvPr id="3" name="Content Placeholder 2"/>
          <p:cNvSpPr>
            <a:spLocks noGrp="1"/>
          </p:cNvSpPr>
          <p:nvPr>
            <p:ph idx="1"/>
          </p:nvPr>
        </p:nvSpPr>
        <p:spPr/>
        <p:txBody>
          <a:bodyPr/>
          <a:lstStyle/>
          <a:p>
            <a:pPr algn="r"/>
            <a:endParaRPr lang="lv-LV" dirty="0" smtClean="0"/>
          </a:p>
          <a:p>
            <a:pPr algn="r"/>
            <a:endParaRPr lang="lv-LV" dirty="0"/>
          </a:p>
          <a:p>
            <a:pPr algn="r"/>
            <a:endParaRPr lang="lv-LV" dirty="0" smtClean="0"/>
          </a:p>
          <a:p>
            <a:pPr algn="r"/>
            <a:endParaRPr lang="lv-LV" dirty="0" smtClean="0"/>
          </a:p>
        </p:txBody>
      </p:sp>
      <p:pic>
        <p:nvPicPr>
          <p:cNvPr id="4098" name="Picture 2" descr="Attēlu rezultāti vaicājumam “karj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065"/>
            <a:ext cx="4729628"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724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44" y="202352"/>
            <a:ext cx="7520940" cy="548640"/>
          </a:xfrm>
        </p:spPr>
        <p:txBody>
          <a:bodyPr/>
          <a:lstStyle/>
          <a:p>
            <a:pPr algn="ctr"/>
            <a:r>
              <a:rPr lang="lv-LV" b="1" dirty="0" err="1" smtClean="0"/>
              <a:t>jĀVEIDO</a:t>
            </a:r>
            <a:endParaRPr lang="lv-LV" b="1" dirty="0"/>
          </a:p>
        </p:txBody>
      </p:sp>
      <p:sp>
        <p:nvSpPr>
          <p:cNvPr id="3" name="Content Placeholder 2"/>
          <p:cNvSpPr>
            <a:spLocks noGrp="1"/>
          </p:cNvSpPr>
          <p:nvPr>
            <p:ph idx="1"/>
          </p:nvPr>
        </p:nvSpPr>
        <p:spPr>
          <a:xfrm>
            <a:off x="1160037" y="5229200"/>
            <a:ext cx="7520940" cy="3579849"/>
          </a:xfrm>
        </p:spPr>
        <p:txBody>
          <a:bodyPr/>
          <a:lstStyle/>
          <a:p>
            <a:pPr algn="ctr"/>
            <a:r>
              <a:rPr lang="lv-LV" sz="2600" dirty="0" smtClean="0">
                <a:solidFill>
                  <a:prstClr val="black"/>
                </a:solidFill>
                <a:latin typeface="Trebuchet MS"/>
              </a:rPr>
              <a:t>Darba mape - </a:t>
            </a:r>
            <a:r>
              <a:rPr lang="lv-LV" sz="2600" dirty="0">
                <a:solidFill>
                  <a:prstClr val="black"/>
                </a:solidFill>
                <a:latin typeface="Trebuchet MS"/>
              </a:rPr>
              <a:t>t</a:t>
            </a:r>
            <a:r>
              <a:rPr lang="lv-LV" sz="2600" dirty="0" smtClean="0">
                <a:solidFill>
                  <a:prstClr val="black"/>
                </a:solidFill>
                <a:latin typeface="Trebuchet MS"/>
              </a:rPr>
              <a:t>avs </a:t>
            </a:r>
            <a:r>
              <a:rPr lang="lv-LV" sz="2600" dirty="0">
                <a:solidFill>
                  <a:prstClr val="black"/>
                </a:solidFill>
                <a:latin typeface="Trebuchet MS"/>
              </a:rPr>
              <a:t>izaugsmes </a:t>
            </a:r>
            <a:r>
              <a:rPr lang="lv-LV" sz="2600" dirty="0" smtClean="0">
                <a:solidFill>
                  <a:prstClr val="black"/>
                </a:solidFill>
                <a:latin typeface="Trebuchet MS"/>
              </a:rPr>
              <a:t>rādītājs</a:t>
            </a:r>
          </a:p>
        </p:txBody>
      </p:sp>
      <p:pic>
        <p:nvPicPr>
          <p:cNvPr id="2050" name="Picture 2" descr="Attēlu rezultāti vaicājumam “portfol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04" y="980728"/>
            <a:ext cx="813435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471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b="1" dirty="0" err="1" smtClean="0">
                <a:latin typeface="Times New Roman" panose="02020603050405020304" pitchFamily="18" charset="0"/>
                <a:cs typeface="Times New Roman" panose="02020603050405020304" pitchFamily="18" charset="0"/>
              </a:rPr>
              <a:t>Portfolio</a:t>
            </a:r>
            <a:r>
              <a:rPr lang="lv-LV" b="1" dirty="0" smtClean="0">
                <a:latin typeface="Times New Roman" panose="02020603050405020304" pitchFamily="18" charset="0"/>
                <a:cs typeface="Times New Roman" panose="02020603050405020304" pitchFamily="18" charset="0"/>
              </a:rPr>
              <a:t> struktūra</a:t>
            </a:r>
            <a:endParaRPr lang="lv-LV"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lv-LV" sz="1800" b="0" dirty="0" smtClean="0">
                <a:latin typeface="Times New Roman" panose="02020603050405020304" pitchFamily="18" charset="0"/>
                <a:cs typeface="Times New Roman" panose="02020603050405020304" pitchFamily="18" charset="0"/>
              </a:rPr>
              <a:t>Titullapa</a:t>
            </a:r>
          </a:p>
          <a:p>
            <a:pPr marL="0" indent="0"/>
            <a:r>
              <a:rPr lang="lv-LV" sz="1800" b="0" dirty="0">
                <a:latin typeface="Times New Roman" panose="02020603050405020304" pitchFamily="18" charset="0"/>
                <a:cs typeface="Times New Roman" panose="02020603050405020304" pitchFamily="18" charset="0"/>
              </a:rPr>
              <a:t>1</a:t>
            </a:r>
            <a:r>
              <a:rPr lang="lv-LV" sz="1800" b="0" dirty="0" smtClean="0">
                <a:latin typeface="Times New Roman" panose="02020603050405020304" pitchFamily="18" charset="0"/>
                <a:cs typeface="Times New Roman" panose="02020603050405020304" pitchFamily="18" charset="0"/>
              </a:rPr>
              <a:t>. Pašnovērtējums</a:t>
            </a:r>
          </a:p>
          <a:p>
            <a:pPr marL="0" indent="0"/>
            <a:r>
              <a:rPr lang="lv-LV" sz="1800" b="0" dirty="0" smtClean="0">
                <a:latin typeface="Times New Roman" panose="02020603050405020304" pitchFamily="18" charset="0"/>
                <a:cs typeface="Times New Roman" panose="02020603050405020304" pitchFamily="18" charset="0"/>
              </a:rPr>
              <a:t>2. CV</a:t>
            </a:r>
          </a:p>
          <a:p>
            <a:pPr marL="0" indent="0"/>
            <a:r>
              <a:rPr lang="lv-LV" sz="1800" b="0" dirty="0" smtClean="0">
                <a:latin typeface="Times New Roman" panose="02020603050405020304" pitchFamily="18" charset="0"/>
                <a:cs typeface="Times New Roman" panose="02020603050405020304" pitchFamily="18" charset="0"/>
              </a:rPr>
              <a:t>3. Motivācijas vēstule</a:t>
            </a:r>
          </a:p>
          <a:p>
            <a:pPr marL="0" indent="0"/>
            <a:r>
              <a:rPr lang="lv-LV" sz="1800" b="0" dirty="0" smtClean="0">
                <a:latin typeface="Times New Roman" panose="02020603050405020304" pitchFamily="18" charset="0"/>
                <a:cs typeface="Times New Roman" panose="02020603050405020304" pitchFamily="18" charset="0"/>
              </a:rPr>
              <a:t>4. Darba intervijas ētika un etiķete</a:t>
            </a:r>
          </a:p>
          <a:p>
            <a:pPr marL="0" indent="0"/>
            <a:r>
              <a:rPr lang="lv-LV" sz="1800" b="0" dirty="0" smtClean="0">
                <a:latin typeface="Times New Roman" panose="02020603050405020304" pitchFamily="18" charset="0"/>
                <a:cs typeface="Times New Roman" panose="02020603050405020304" pitchFamily="18" charset="0"/>
              </a:rPr>
              <a:t>5. Pateicības, atzinības, diplomi</a:t>
            </a:r>
          </a:p>
          <a:p>
            <a:pPr marL="0" indent="0"/>
            <a:r>
              <a:rPr lang="lv-LV" sz="1800" b="0" dirty="0" smtClean="0">
                <a:latin typeface="Times New Roman" panose="02020603050405020304" pitchFamily="18" charset="0"/>
                <a:cs typeface="Times New Roman" panose="02020603050405020304" pitchFamily="18" charset="0"/>
              </a:rPr>
              <a:t>6. Darba pieredzes veidošana</a:t>
            </a:r>
          </a:p>
          <a:p>
            <a:pPr marL="0" indent="0"/>
            <a:r>
              <a:rPr lang="lv-LV" sz="1800" b="0" dirty="0" smtClean="0">
                <a:latin typeface="Times New Roman" panose="02020603050405020304" pitchFamily="18" charset="0"/>
                <a:cs typeface="Times New Roman" panose="02020603050405020304" pitchFamily="18" charset="0"/>
              </a:rPr>
              <a:t>7. Prasmes, kompetences (zināšanas, pieredze, prasmes, spējas kādā jomā)</a:t>
            </a:r>
          </a:p>
          <a:p>
            <a:pPr marL="0" indent="0"/>
            <a:r>
              <a:rPr lang="lv-LV" sz="1800" b="0" dirty="0" smtClean="0">
                <a:latin typeface="Times New Roman" panose="02020603050405020304" pitchFamily="18" charset="0"/>
                <a:cs typeface="Times New Roman" panose="02020603050405020304" pitchFamily="18" charset="0"/>
              </a:rPr>
              <a:t>8. Karjeras plāns</a:t>
            </a:r>
          </a:p>
          <a:p>
            <a:pPr marL="0" indent="0"/>
            <a:r>
              <a:rPr lang="lv-LV" sz="1800" b="0" dirty="0" smtClean="0">
                <a:latin typeface="Times New Roman" panose="02020603050405020304" pitchFamily="18" charset="0"/>
                <a:cs typeface="Times New Roman" panose="02020603050405020304" pitchFamily="18" charset="0"/>
              </a:rPr>
              <a:t>9. «Esmu pamanīts!»</a:t>
            </a:r>
          </a:p>
          <a:p>
            <a:pPr marL="0" indent="0"/>
            <a:endParaRPr lang="lv-LV" dirty="0"/>
          </a:p>
        </p:txBody>
      </p:sp>
    </p:spTree>
    <p:extLst>
      <p:ext uri="{BB962C8B-B14F-4D97-AF65-F5344CB8AC3E}">
        <p14:creationId xmlns:p14="http://schemas.microsoft.com/office/powerpoint/2010/main" val="2493052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err="1" smtClean="0"/>
              <a:t>Ot</a:t>
            </a:r>
            <a:r>
              <a:rPr lang="lv-LV" dirty="0" smtClean="0"/>
              <a:t> ieteiktā </a:t>
            </a:r>
            <a:r>
              <a:rPr lang="lv-LV" dirty="0" err="1" smtClean="0"/>
              <a:t>portfolio</a:t>
            </a:r>
            <a:r>
              <a:rPr lang="lv-LV" dirty="0" smtClean="0"/>
              <a:t> struktūra</a:t>
            </a:r>
            <a:endParaRPr lang="lv-LV" dirty="0"/>
          </a:p>
        </p:txBody>
      </p:sp>
      <p:sp>
        <p:nvSpPr>
          <p:cNvPr id="3" name="Content Placeholder 2"/>
          <p:cNvSpPr>
            <a:spLocks noGrp="1"/>
          </p:cNvSpPr>
          <p:nvPr>
            <p:ph idx="1"/>
          </p:nvPr>
        </p:nvSpPr>
        <p:spPr>
          <a:xfrm>
            <a:off x="107504" y="1100628"/>
            <a:ext cx="8784976" cy="5352708"/>
          </a:xfrm>
        </p:spPr>
        <p:txBody>
          <a:bodyPr>
            <a:normAutofit/>
          </a:bodyPr>
          <a:lstStyle/>
          <a:p>
            <a:pPr marL="0" lvl="0" indent="0">
              <a:lnSpc>
                <a:spcPct val="115000"/>
              </a:lnSpc>
              <a:spcAft>
                <a:spcPts val="1000"/>
              </a:spcAft>
            </a:pPr>
            <a:r>
              <a:rPr lang="lv-LV" sz="2800" dirty="0" smtClean="0">
                <a:latin typeface="Times New Roman"/>
                <a:ea typeface="Calibri"/>
                <a:cs typeface="Times New Roman"/>
              </a:rPr>
              <a:t>Titullapa</a:t>
            </a:r>
          </a:p>
          <a:p>
            <a:pPr marL="0" lvl="0" indent="0">
              <a:lnSpc>
                <a:spcPct val="115000"/>
              </a:lnSpc>
              <a:spcAft>
                <a:spcPts val="1000"/>
              </a:spcAft>
            </a:pPr>
            <a:endParaRPr lang="lv-LV" sz="1400" dirty="0">
              <a:latin typeface="Calibri"/>
              <a:ea typeface="Calibri"/>
              <a:cs typeface="Times New Roman"/>
            </a:endParaRPr>
          </a:p>
          <a:p>
            <a:pPr algn="just">
              <a:lnSpc>
                <a:spcPct val="150000"/>
              </a:lnSpc>
              <a:spcAft>
                <a:spcPts val="0"/>
              </a:spcAft>
            </a:pPr>
            <a:r>
              <a:rPr lang="lv-LV" dirty="0" smtClean="0">
                <a:latin typeface="Times New Roman"/>
                <a:ea typeface="Calibri"/>
                <a:cs typeface="Times New Roman"/>
              </a:rPr>
              <a:t>       </a:t>
            </a:r>
            <a:r>
              <a:rPr lang="lv-LV" sz="2000" b="0" i="1" dirty="0" smtClean="0">
                <a:latin typeface="Times New Roman"/>
                <a:ea typeface="Calibri"/>
                <a:cs typeface="Times New Roman"/>
              </a:rPr>
              <a:t>Atceries</a:t>
            </a:r>
            <a:r>
              <a:rPr lang="lv-LV" sz="2000" b="0" i="1" dirty="0">
                <a:latin typeface="Times New Roman"/>
                <a:ea typeface="Calibri"/>
                <a:cs typeface="Times New Roman"/>
              </a:rPr>
              <a:t>, ka tas ir tikai </a:t>
            </a:r>
            <a:r>
              <a:rPr lang="lv-LV" sz="2000" i="1" dirty="0">
                <a:latin typeface="Times New Roman"/>
                <a:ea typeface="Calibri"/>
                <a:cs typeface="Times New Roman"/>
              </a:rPr>
              <a:t>TAVS </a:t>
            </a:r>
            <a:r>
              <a:rPr lang="lv-LV" sz="2000" i="1" dirty="0" err="1">
                <a:latin typeface="Times New Roman"/>
                <a:ea typeface="Calibri"/>
                <a:cs typeface="Times New Roman"/>
              </a:rPr>
              <a:t>portfolio</a:t>
            </a:r>
            <a:r>
              <a:rPr lang="lv-LV" sz="2000" b="0" i="1" dirty="0">
                <a:latin typeface="Times New Roman"/>
                <a:ea typeface="Calibri"/>
                <a:cs typeface="Times New Roman"/>
              </a:rPr>
              <a:t>, un tas raksturo TIKAI Tevi: skola, klase, vārds, uzvārds un citas ziņas par TEVI. </a:t>
            </a:r>
            <a:r>
              <a:rPr lang="lv-LV" sz="2000" i="1" dirty="0">
                <a:latin typeface="Times New Roman"/>
                <a:ea typeface="Calibri"/>
                <a:cs typeface="Times New Roman"/>
              </a:rPr>
              <a:t>Titullapas noformējumu </a:t>
            </a:r>
            <a:r>
              <a:rPr lang="lv-LV" sz="2000" b="0" i="1" dirty="0">
                <a:latin typeface="Times New Roman"/>
                <a:ea typeface="Calibri"/>
                <a:cs typeface="Times New Roman"/>
              </a:rPr>
              <a:t>veido tā, lai pavēstītu par sevi svarīgāko. Ievieto savu foto vai attēlu ar savu aizraušanos (hobiju), vai savu zīmējumu, vai devīzi (moto), vai tekstu no savas mīļākās dziesmas, vai sava vislabāk paveiktā darba attēlu, vai kā citādi, lai veidotu pozitīvu pirmo iespaidu.</a:t>
            </a:r>
            <a:endParaRPr lang="lv-LV" sz="2000" b="0" i="1" dirty="0">
              <a:latin typeface="Calibri"/>
              <a:ea typeface="Calibri"/>
              <a:cs typeface="Times New Roman"/>
            </a:endParaRPr>
          </a:p>
          <a:p>
            <a:endParaRPr lang="lv-LV" dirty="0"/>
          </a:p>
        </p:txBody>
      </p:sp>
      <p:pic>
        <p:nvPicPr>
          <p:cNvPr id="1028" name="Picture 4" descr="Attēlu rezultāti vaicājumam “portfol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157192"/>
            <a:ext cx="3316113" cy="16015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ttēlu rezultāti vaicājumam “portfol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5126601"/>
            <a:ext cx="2448272" cy="16321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ttēlu rezultāti vaicājumam “portfoli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5096109"/>
            <a:ext cx="2695572" cy="167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0559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716</TotalTime>
  <Words>664</Words>
  <Application>Microsoft Office PowerPoint</Application>
  <PresentationFormat>On-screen Show (4:3)</PresentationFormat>
  <Paragraphs>145</Paragraphs>
  <Slides>26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Franklin Gothic Book</vt:lpstr>
      <vt:lpstr>Franklin Gothic Medium</vt:lpstr>
      <vt:lpstr>Tahoma</vt:lpstr>
      <vt:lpstr>Times New Roman</vt:lpstr>
      <vt:lpstr>Trebuchet MS</vt:lpstr>
      <vt:lpstr>Tunga</vt:lpstr>
      <vt:lpstr>Wingdings</vt:lpstr>
      <vt:lpstr>Angles</vt:lpstr>
      <vt:lpstr>Portfolio </vt:lpstr>
      <vt:lpstr>Karjera - personības izaugsme visas dzīves garumā </vt:lpstr>
      <vt:lpstr>PowerPoint Presentation</vt:lpstr>
      <vt:lpstr>Darba tirgū augstu tiek vērtētas dažādas prasmes, ko var pilnveidot jau mācību procesā:  </vt:lpstr>
      <vt:lpstr>Prasmes un kompetences, ko var attīstīt :</vt:lpstr>
      <vt:lpstr>Kas man jādara?</vt:lpstr>
      <vt:lpstr>jĀVEIDO</vt:lpstr>
      <vt:lpstr>Portfolio struktūra</vt:lpstr>
      <vt:lpstr>Ot ieteiktā portfolio struktūra</vt:lpstr>
      <vt:lpstr>.</vt:lpstr>
      <vt:lpstr>Novērtē sevi katru  mācību gadu!</vt:lpstr>
      <vt:lpstr>Sevis izzināšana</vt:lpstr>
      <vt:lpstr>Pašnovērtējuma testu izpildi   koordinē saskarsmes, sociālo un pilsonisko prasmju skolotājs  vai  grupu audzinātājs.   </vt:lpstr>
      <vt:lpstr>PowerPoint Presentation</vt:lpstr>
      <vt:lpstr>.</vt:lpstr>
      <vt:lpstr>Post scriptum</vt:lpstr>
      <vt:lpstr>PowerPoint Presentation</vt:lpstr>
      <vt:lpstr>.</vt:lpstr>
      <vt:lpstr>.</vt:lpstr>
      <vt:lpstr>PowerPoint Presentation</vt:lpstr>
      <vt:lpstr>PowerPoint Presentation</vt:lpstr>
      <vt:lpstr>.</vt:lpstr>
      <vt:lpstr>.</vt:lpstr>
      <vt:lpstr>9. «Esmu pamanīts!»</vt:lpstr>
      <vt:lpstr>Atceries!</vt:lpstr>
      <vt:lpstr>Jautājumu vai neskaidrību gadījumā griezties pie Pedagoga karjeras konsultanta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struktūra</dc:title>
  <dc:creator>Inese Kaupuža</dc:creator>
  <cp:lastModifiedBy>Gunta Sergejeva</cp:lastModifiedBy>
  <cp:revision>64</cp:revision>
  <dcterms:created xsi:type="dcterms:W3CDTF">2017-09-13T10:14:14Z</dcterms:created>
  <dcterms:modified xsi:type="dcterms:W3CDTF">2023-11-01T13:59:42Z</dcterms:modified>
</cp:coreProperties>
</file>